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7" r:id="rId1"/>
  </p:sldMasterIdLst>
  <p:notesMasterIdLst>
    <p:notesMasterId r:id="rId27"/>
  </p:notesMasterIdLst>
  <p:handoutMasterIdLst>
    <p:handoutMasterId r:id="rId28"/>
  </p:handoutMasterIdLst>
  <p:sldIdLst>
    <p:sldId id="355" r:id="rId2"/>
    <p:sldId id="356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366" r:id="rId11"/>
    <p:sldId id="364" r:id="rId12"/>
    <p:sldId id="365" r:id="rId13"/>
    <p:sldId id="368" r:id="rId14"/>
    <p:sldId id="371" r:id="rId15"/>
    <p:sldId id="370" r:id="rId16"/>
    <p:sldId id="367" r:id="rId17"/>
    <p:sldId id="374" r:id="rId18"/>
    <p:sldId id="372" r:id="rId19"/>
    <p:sldId id="373" r:id="rId20"/>
    <p:sldId id="375" r:id="rId21"/>
    <p:sldId id="376" r:id="rId22"/>
    <p:sldId id="377" r:id="rId23"/>
    <p:sldId id="378" r:id="rId24"/>
    <p:sldId id="379" r:id="rId25"/>
    <p:sldId id="380" r:id="rId26"/>
  </p:sldIdLst>
  <p:sldSz cx="9144000" cy="6858000" type="screen4x3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DDBF3"/>
    <a:srgbClr val="9900FF"/>
    <a:srgbClr val="0099CC"/>
    <a:srgbClr val="33CCFF"/>
    <a:srgbClr val="4784FF"/>
    <a:srgbClr val="6699FF"/>
    <a:srgbClr val="336699"/>
    <a:srgbClr val="111111"/>
    <a:srgbClr val="FFCD2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38B1855-1B75-4FBE-930C-398BA8C253C6}" styleName="テーマ スタイル 2 - アクセント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テーマ スタイル 2 - アクセント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24" autoAdjust="0"/>
    <p:restoredTop sz="86453" autoAdjust="0"/>
  </p:normalViewPr>
  <p:slideViewPr>
    <p:cSldViewPr>
      <p:cViewPr>
        <p:scale>
          <a:sx n="71" d="100"/>
          <a:sy n="71" d="100"/>
        </p:scale>
        <p:origin x="-804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7860"/>
    </p:cViewPr>
  </p:sorterViewPr>
  <p:notesViewPr>
    <p:cSldViewPr>
      <p:cViewPr varScale="1">
        <p:scale>
          <a:sx n="50" d="100"/>
          <a:sy n="50" d="100"/>
        </p:scale>
        <p:origin x="-1608" y="-96"/>
      </p:cViewPr>
      <p:guideLst>
        <p:guide orient="horz" pos="3223"/>
        <p:guide pos="223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E6597E-44AF-4301-BE38-4B483ADF145A}" type="doc">
      <dgm:prSet loTypeId="urn:microsoft.com/office/officeart/2005/8/layout/venn1" loCatId="relationship" qsTypeId="urn:microsoft.com/office/officeart/2005/8/quickstyle/simple5" qsCatId="simple" csTypeId="urn:microsoft.com/office/officeart/2005/8/colors/colorful5" csCatId="colorful" phldr="1"/>
      <dgm:spPr/>
    </dgm:pt>
    <dgm:pt modelId="{8667ECAB-20B5-4552-9FED-235C8D9F02C9}">
      <dgm:prSet phldrT="[テキスト]"/>
      <dgm:spPr/>
      <dgm:t>
        <a:bodyPr/>
        <a:lstStyle/>
        <a:p>
          <a:r>
            <a:rPr kumimoji="1" lang="ja-JP" altLang="en-US" dirty="0" smtClean="0"/>
            <a:t>技術</a:t>
          </a:r>
          <a:endParaRPr kumimoji="1" lang="ja-JP" altLang="en-US" dirty="0"/>
        </a:p>
      </dgm:t>
    </dgm:pt>
    <dgm:pt modelId="{379B1ADB-E310-400C-802D-C9930AD347FD}" type="parTrans" cxnId="{D7E485DD-28AF-4AB0-B3E1-1957C5B01E1A}">
      <dgm:prSet/>
      <dgm:spPr/>
      <dgm:t>
        <a:bodyPr/>
        <a:lstStyle/>
        <a:p>
          <a:endParaRPr kumimoji="1" lang="ja-JP" altLang="en-US"/>
        </a:p>
      </dgm:t>
    </dgm:pt>
    <dgm:pt modelId="{822F16D9-86D6-4FAE-83FA-FF701D31C119}" type="sibTrans" cxnId="{D7E485DD-28AF-4AB0-B3E1-1957C5B01E1A}">
      <dgm:prSet/>
      <dgm:spPr/>
      <dgm:t>
        <a:bodyPr/>
        <a:lstStyle/>
        <a:p>
          <a:endParaRPr kumimoji="1" lang="ja-JP" altLang="en-US"/>
        </a:p>
      </dgm:t>
    </dgm:pt>
    <dgm:pt modelId="{2F2A5291-39C2-4181-B4E6-09A53B789C6B}">
      <dgm:prSet phldrT="[テキスト]"/>
      <dgm:spPr/>
      <dgm:t>
        <a:bodyPr/>
        <a:lstStyle/>
        <a:p>
          <a:r>
            <a:rPr kumimoji="1" lang="ja-JP" altLang="en-US" dirty="0" smtClean="0"/>
            <a:t>環境</a:t>
          </a:r>
          <a:endParaRPr kumimoji="1" lang="ja-JP" altLang="en-US" dirty="0"/>
        </a:p>
      </dgm:t>
    </dgm:pt>
    <dgm:pt modelId="{40B0F6FF-C387-41BE-AB04-41DE9DC0159F}" type="parTrans" cxnId="{A86B89C2-F002-4D94-BFA7-3B067AF67B7F}">
      <dgm:prSet/>
      <dgm:spPr/>
      <dgm:t>
        <a:bodyPr/>
        <a:lstStyle/>
        <a:p>
          <a:endParaRPr kumimoji="1" lang="ja-JP" altLang="en-US"/>
        </a:p>
      </dgm:t>
    </dgm:pt>
    <dgm:pt modelId="{9D49946F-7D71-4A18-8C0E-3E56C03F3C23}" type="sibTrans" cxnId="{A86B89C2-F002-4D94-BFA7-3B067AF67B7F}">
      <dgm:prSet/>
      <dgm:spPr/>
      <dgm:t>
        <a:bodyPr/>
        <a:lstStyle/>
        <a:p>
          <a:endParaRPr kumimoji="1" lang="ja-JP" altLang="en-US"/>
        </a:p>
      </dgm:t>
    </dgm:pt>
    <dgm:pt modelId="{7B6519E8-82E6-4373-B85C-3B2300DEB249}">
      <dgm:prSet phldrT="[テキスト]"/>
      <dgm:spPr/>
      <dgm:t>
        <a:bodyPr/>
        <a:lstStyle/>
        <a:p>
          <a:r>
            <a:rPr kumimoji="1" lang="ja-JP" altLang="en-US" dirty="0" smtClean="0"/>
            <a:t>エネルギー</a:t>
          </a:r>
          <a:endParaRPr kumimoji="1" lang="ja-JP" altLang="en-US" dirty="0"/>
        </a:p>
      </dgm:t>
    </dgm:pt>
    <dgm:pt modelId="{78CD2266-70F1-4BD0-9853-0A7C7F8CD31C}" type="parTrans" cxnId="{E8CC9352-9501-4BE7-8DB6-7EC4E3D425DD}">
      <dgm:prSet/>
      <dgm:spPr/>
      <dgm:t>
        <a:bodyPr/>
        <a:lstStyle/>
        <a:p>
          <a:endParaRPr kumimoji="1" lang="ja-JP" altLang="en-US"/>
        </a:p>
      </dgm:t>
    </dgm:pt>
    <dgm:pt modelId="{CE9A082B-9FA9-4EFE-96E8-9E38DB16D633}" type="sibTrans" cxnId="{E8CC9352-9501-4BE7-8DB6-7EC4E3D425DD}">
      <dgm:prSet/>
      <dgm:spPr/>
      <dgm:t>
        <a:bodyPr/>
        <a:lstStyle/>
        <a:p>
          <a:endParaRPr kumimoji="1" lang="ja-JP" altLang="en-US"/>
        </a:p>
      </dgm:t>
    </dgm:pt>
    <dgm:pt modelId="{6445706F-3F11-4700-A1AC-234560EF6152}" type="pres">
      <dgm:prSet presAssocID="{7CE6597E-44AF-4301-BE38-4B483ADF145A}" presName="compositeShape" presStyleCnt="0">
        <dgm:presLayoutVars>
          <dgm:chMax val="7"/>
          <dgm:dir/>
          <dgm:resizeHandles val="exact"/>
        </dgm:presLayoutVars>
      </dgm:prSet>
      <dgm:spPr/>
    </dgm:pt>
    <dgm:pt modelId="{0FFABAA1-6371-496F-A1A8-9EDF3AE6A780}" type="pres">
      <dgm:prSet presAssocID="{7B6519E8-82E6-4373-B85C-3B2300DEB249}" presName="circ1" presStyleLbl="vennNode1" presStyleIdx="0" presStyleCnt="3" custLinFactNeighborX="-898" custLinFactNeighborY="-85"/>
      <dgm:spPr/>
      <dgm:t>
        <a:bodyPr/>
        <a:lstStyle/>
        <a:p>
          <a:endParaRPr kumimoji="1" lang="ja-JP" altLang="en-US"/>
        </a:p>
      </dgm:t>
    </dgm:pt>
    <dgm:pt modelId="{52275093-8A2D-4407-B6C9-E4B110E1C511}" type="pres">
      <dgm:prSet presAssocID="{7B6519E8-82E6-4373-B85C-3B2300DEB24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4BEFB06-04D2-4CF2-8D8B-9AD0DADEBB4D}" type="pres">
      <dgm:prSet presAssocID="{2F2A5291-39C2-4181-B4E6-09A53B789C6B}" presName="circ2" presStyleLbl="vennNode1" presStyleIdx="1" presStyleCnt="3"/>
      <dgm:spPr/>
      <dgm:t>
        <a:bodyPr/>
        <a:lstStyle/>
        <a:p>
          <a:endParaRPr kumimoji="1" lang="ja-JP" altLang="en-US"/>
        </a:p>
      </dgm:t>
    </dgm:pt>
    <dgm:pt modelId="{D0F1F39D-F3DC-4369-9428-3CB2B31B6B66}" type="pres">
      <dgm:prSet presAssocID="{2F2A5291-39C2-4181-B4E6-09A53B789C6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57F105F-F362-4F43-B69C-D9041AD9C645}" type="pres">
      <dgm:prSet presAssocID="{8667ECAB-20B5-4552-9FED-235C8D9F02C9}" presName="circ3" presStyleLbl="vennNode1" presStyleIdx="2" presStyleCnt="3"/>
      <dgm:spPr/>
      <dgm:t>
        <a:bodyPr/>
        <a:lstStyle/>
        <a:p>
          <a:endParaRPr kumimoji="1" lang="ja-JP" altLang="en-US"/>
        </a:p>
      </dgm:t>
    </dgm:pt>
    <dgm:pt modelId="{B177AAA7-E3E0-4D09-8DAC-63F6036B0E1B}" type="pres">
      <dgm:prSet presAssocID="{8667ECAB-20B5-4552-9FED-235C8D9F02C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E3493F71-AACF-4EEF-BF2C-34DBA45BEF5C}" type="presOf" srcId="{7B6519E8-82E6-4373-B85C-3B2300DEB249}" destId="{0FFABAA1-6371-496F-A1A8-9EDF3AE6A780}" srcOrd="0" destOrd="0" presId="urn:microsoft.com/office/officeart/2005/8/layout/venn1"/>
    <dgm:cxn modelId="{A86B89C2-F002-4D94-BFA7-3B067AF67B7F}" srcId="{7CE6597E-44AF-4301-BE38-4B483ADF145A}" destId="{2F2A5291-39C2-4181-B4E6-09A53B789C6B}" srcOrd="1" destOrd="0" parTransId="{40B0F6FF-C387-41BE-AB04-41DE9DC0159F}" sibTransId="{9D49946F-7D71-4A18-8C0E-3E56C03F3C23}"/>
    <dgm:cxn modelId="{F2E7856B-5CC4-4131-BC9B-EF153078EB70}" type="presOf" srcId="{7B6519E8-82E6-4373-B85C-3B2300DEB249}" destId="{52275093-8A2D-4407-B6C9-E4B110E1C511}" srcOrd="1" destOrd="0" presId="urn:microsoft.com/office/officeart/2005/8/layout/venn1"/>
    <dgm:cxn modelId="{D33F96B0-9523-4190-B823-08F07544CC93}" type="presOf" srcId="{8667ECAB-20B5-4552-9FED-235C8D9F02C9}" destId="{B177AAA7-E3E0-4D09-8DAC-63F6036B0E1B}" srcOrd="1" destOrd="0" presId="urn:microsoft.com/office/officeart/2005/8/layout/venn1"/>
    <dgm:cxn modelId="{D7E485DD-28AF-4AB0-B3E1-1957C5B01E1A}" srcId="{7CE6597E-44AF-4301-BE38-4B483ADF145A}" destId="{8667ECAB-20B5-4552-9FED-235C8D9F02C9}" srcOrd="2" destOrd="0" parTransId="{379B1ADB-E310-400C-802D-C9930AD347FD}" sibTransId="{822F16D9-86D6-4FAE-83FA-FF701D31C119}"/>
    <dgm:cxn modelId="{E1472799-A583-4732-9954-8B811EDC4E28}" type="presOf" srcId="{8667ECAB-20B5-4552-9FED-235C8D9F02C9}" destId="{957F105F-F362-4F43-B69C-D9041AD9C645}" srcOrd="0" destOrd="0" presId="urn:microsoft.com/office/officeart/2005/8/layout/venn1"/>
    <dgm:cxn modelId="{D2E4BA2A-5322-4D36-83A6-CF964AE731BF}" type="presOf" srcId="{2F2A5291-39C2-4181-B4E6-09A53B789C6B}" destId="{D0F1F39D-F3DC-4369-9428-3CB2B31B6B66}" srcOrd="1" destOrd="0" presId="urn:microsoft.com/office/officeart/2005/8/layout/venn1"/>
    <dgm:cxn modelId="{E8CC9352-9501-4BE7-8DB6-7EC4E3D425DD}" srcId="{7CE6597E-44AF-4301-BE38-4B483ADF145A}" destId="{7B6519E8-82E6-4373-B85C-3B2300DEB249}" srcOrd="0" destOrd="0" parTransId="{78CD2266-70F1-4BD0-9853-0A7C7F8CD31C}" sibTransId="{CE9A082B-9FA9-4EFE-96E8-9E38DB16D633}"/>
    <dgm:cxn modelId="{C591120D-4423-4365-89B2-964BCC833DF9}" type="presOf" srcId="{7CE6597E-44AF-4301-BE38-4B483ADF145A}" destId="{6445706F-3F11-4700-A1AC-234560EF6152}" srcOrd="0" destOrd="0" presId="urn:microsoft.com/office/officeart/2005/8/layout/venn1"/>
    <dgm:cxn modelId="{3C161715-0059-4794-9235-4969921420E1}" type="presOf" srcId="{2F2A5291-39C2-4181-B4E6-09A53B789C6B}" destId="{A4BEFB06-04D2-4CF2-8D8B-9AD0DADEBB4D}" srcOrd="0" destOrd="0" presId="urn:microsoft.com/office/officeart/2005/8/layout/venn1"/>
    <dgm:cxn modelId="{F4E49B41-F0DE-4926-853A-BF59103D22CE}" type="presParOf" srcId="{6445706F-3F11-4700-A1AC-234560EF6152}" destId="{0FFABAA1-6371-496F-A1A8-9EDF3AE6A780}" srcOrd="0" destOrd="0" presId="urn:microsoft.com/office/officeart/2005/8/layout/venn1"/>
    <dgm:cxn modelId="{BB5A1F97-4348-4936-A519-402FAB014406}" type="presParOf" srcId="{6445706F-3F11-4700-A1AC-234560EF6152}" destId="{52275093-8A2D-4407-B6C9-E4B110E1C511}" srcOrd="1" destOrd="0" presId="urn:microsoft.com/office/officeart/2005/8/layout/venn1"/>
    <dgm:cxn modelId="{B2F1CBB7-DC47-430E-830C-FC4FB60B11C5}" type="presParOf" srcId="{6445706F-3F11-4700-A1AC-234560EF6152}" destId="{A4BEFB06-04D2-4CF2-8D8B-9AD0DADEBB4D}" srcOrd="2" destOrd="0" presId="urn:microsoft.com/office/officeart/2005/8/layout/venn1"/>
    <dgm:cxn modelId="{81AFB97B-2B1F-4102-BC31-188E8F26676C}" type="presParOf" srcId="{6445706F-3F11-4700-A1AC-234560EF6152}" destId="{D0F1F39D-F3DC-4369-9428-3CB2B31B6B66}" srcOrd="3" destOrd="0" presId="urn:microsoft.com/office/officeart/2005/8/layout/venn1"/>
    <dgm:cxn modelId="{0CBEB9F6-D155-4603-8224-464E974696C3}" type="presParOf" srcId="{6445706F-3F11-4700-A1AC-234560EF6152}" destId="{957F105F-F362-4F43-B69C-D9041AD9C645}" srcOrd="4" destOrd="0" presId="urn:microsoft.com/office/officeart/2005/8/layout/venn1"/>
    <dgm:cxn modelId="{F22EE262-EF46-456D-A538-3DA7297C4440}" type="presParOf" srcId="{6445706F-3F11-4700-A1AC-234560EF6152}" destId="{B177AAA7-E3E0-4D09-8DAC-63F6036B0E1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E89EC1-C942-4C90-A935-E22A551FA094}" type="doc">
      <dgm:prSet loTypeId="urn:microsoft.com/office/officeart/2005/8/layout/radial3" loCatId="cycle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kumimoji="1" lang="ja-JP" altLang="en-US"/>
        </a:p>
      </dgm:t>
    </dgm:pt>
    <dgm:pt modelId="{B9FC965E-D207-4CB0-BBBF-DCF4B666113F}">
      <dgm:prSet phldrT="[テキスト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kumimoji="1" lang="en-US" altLang="ja-JP" sz="3200" b="1" dirty="0" smtClean="0">
              <a:latin typeface="HGPｺﾞｼｯｸM" pitchFamily="50" charset="-128"/>
              <a:ea typeface="HGPｺﾞｼｯｸM" pitchFamily="50" charset="-128"/>
            </a:rPr>
            <a:t>“World Solar Challenge”</a:t>
          </a:r>
          <a:r>
            <a:rPr kumimoji="1" lang="ja-JP" altLang="en-US" sz="3200" b="1" dirty="0" smtClean="0">
              <a:latin typeface="HGPｺﾞｼｯｸM" pitchFamily="50" charset="-128"/>
              <a:ea typeface="HGPｺﾞｼｯｸM" pitchFamily="50" charset="-128"/>
            </a:rPr>
            <a:t>に出場</a:t>
          </a:r>
          <a:endParaRPr kumimoji="1" lang="ja-JP" altLang="en-US" sz="3200" b="1" dirty="0">
            <a:latin typeface="HGPｺﾞｼｯｸM" pitchFamily="50" charset="-128"/>
            <a:ea typeface="HGPｺﾞｼｯｸM" pitchFamily="50" charset="-128"/>
          </a:endParaRPr>
        </a:p>
      </dgm:t>
    </dgm:pt>
    <dgm:pt modelId="{12B95BD0-6488-4559-B149-90DCF39A75DB}" type="parTrans" cxnId="{766320E1-279D-4EC2-812A-F7A3C4C9E689}">
      <dgm:prSet/>
      <dgm:spPr/>
      <dgm:t>
        <a:bodyPr/>
        <a:lstStyle/>
        <a:p>
          <a:endParaRPr kumimoji="1" lang="ja-JP" altLang="en-US"/>
        </a:p>
      </dgm:t>
    </dgm:pt>
    <dgm:pt modelId="{98B3AC62-419E-4905-9771-49F165C84CA6}" type="sibTrans" cxnId="{766320E1-279D-4EC2-812A-F7A3C4C9E689}">
      <dgm:prSet/>
      <dgm:spPr/>
      <dgm:t>
        <a:bodyPr/>
        <a:lstStyle/>
        <a:p>
          <a:endParaRPr kumimoji="1" lang="ja-JP" altLang="en-US"/>
        </a:p>
      </dgm:t>
    </dgm:pt>
    <dgm:pt modelId="{1033EDAF-93F9-41F2-942A-FCFA183A9285}">
      <dgm:prSet phldrT="[テキスト]" custT="1"/>
      <dgm:spPr/>
      <dgm:t>
        <a:bodyPr/>
        <a:lstStyle/>
        <a:p>
          <a:r>
            <a:rPr kumimoji="1" lang="ja-JP" altLang="en-US" sz="2200" b="1" dirty="0" smtClean="0"/>
            <a:t>好成績を残し、日本を元気にしたい</a:t>
          </a:r>
          <a:endParaRPr kumimoji="1" lang="ja-JP" altLang="en-US" sz="2200" b="1" dirty="0"/>
        </a:p>
      </dgm:t>
    </dgm:pt>
    <dgm:pt modelId="{619EA945-60BD-4B12-84BC-15A1EAE0D383}" type="parTrans" cxnId="{CE4607BD-BD47-4290-A4CA-93A5477C3AF5}">
      <dgm:prSet/>
      <dgm:spPr/>
      <dgm:t>
        <a:bodyPr/>
        <a:lstStyle/>
        <a:p>
          <a:endParaRPr kumimoji="1" lang="ja-JP" altLang="en-US"/>
        </a:p>
      </dgm:t>
    </dgm:pt>
    <dgm:pt modelId="{34B8FD8D-02C3-4DF8-B3F6-89BE2823FA38}" type="sibTrans" cxnId="{CE4607BD-BD47-4290-A4CA-93A5477C3AF5}">
      <dgm:prSet/>
      <dgm:spPr/>
      <dgm:t>
        <a:bodyPr/>
        <a:lstStyle/>
        <a:p>
          <a:endParaRPr kumimoji="1" lang="ja-JP" altLang="en-US"/>
        </a:p>
      </dgm:t>
    </dgm:pt>
    <dgm:pt modelId="{3614CDA0-DFFD-4D02-9297-347AE25F5096}">
      <dgm:prSet phldrT="[テキスト]" custT="1"/>
      <dgm:spPr/>
      <dgm:t>
        <a:bodyPr/>
        <a:lstStyle/>
        <a:p>
          <a:r>
            <a:rPr kumimoji="1" lang="ja-JP" altLang="en-US" sz="2000" b="1" dirty="0" smtClean="0"/>
            <a:t>世界の強豪チームと交流し、技術を学ぶ</a:t>
          </a:r>
          <a:endParaRPr kumimoji="1" lang="ja-JP" altLang="en-US" sz="2000" b="1" dirty="0"/>
        </a:p>
      </dgm:t>
    </dgm:pt>
    <dgm:pt modelId="{97B29438-0BB1-40B1-8D39-F2FAF20E881E}" type="parTrans" cxnId="{0D50FC84-2A3C-47E6-85E3-D50626F3473A}">
      <dgm:prSet/>
      <dgm:spPr/>
      <dgm:t>
        <a:bodyPr/>
        <a:lstStyle/>
        <a:p>
          <a:endParaRPr kumimoji="1" lang="ja-JP" altLang="en-US"/>
        </a:p>
      </dgm:t>
    </dgm:pt>
    <dgm:pt modelId="{15FC22CE-4203-4AD8-9F00-C31F7127FD14}" type="sibTrans" cxnId="{0D50FC84-2A3C-47E6-85E3-D50626F3473A}">
      <dgm:prSet/>
      <dgm:spPr/>
      <dgm:t>
        <a:bodyPr/>
        <a:lstStyle/>
        <a:p>
          <a:endParaRPr kumimoji="1" lang="ja-JP" altLang="en-US"/>
        </a:p>
      </dgm:t>
    </dgm:pt>
    <dgm:pt modelId="{BFE8B513-4EDC-4997-A2C5-903C9680B064}">
      <dgm:prSet phldrT="[テキスト]" custT="1"/>
      <dgm:spPr>
        <a:solidFill>
          <a:srgbClr val="FDDBF3">
            <a:alpha val="58039"/>
          </a:srgbClr>
        </a:solidFill>
      </dgm:spPr>
      <dgm:t>
        <a:bodyPr/>
        <a:lstStyle/>
        <a:p>
          <a:r>
            <a:rPr kumimoji="1" lang="ja-JP" altLang="en-US" sz="2200" b="1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大会二連覇を達成</a:t>
          </a:r>
        </a:p>
      </dgm:t>
    </dgm:pt>
    <dgm:pt modelId="{404038F7-5E78-4FB4-9F06-664391F93B25}" type="sibTrans" cxnId="{4A01184C-9A5C-4DDD-8086-ED1DD604453A}">
      <dgm:prSet/>
      <dgm:spPr/>
      <dgm:t>
        <a:bodyPr/>
        <a:lstStyle/>
        <a:p>
          <a:endParaRPr kumimoji="1" lang="ja-JP" altLang="en-US"/>
        </a:p>
      </dgm:t>
    </dgm:pt>
    <dgm:pt modelId="{C8067C46-2111-45B0-98EE-B3C4FB6C4DA9}" type="parTrans" cxnId="{4A01184C-9A5C-4DDD-8086-ED1DD604453A}">
      <dgm:prSet/>
      <dgm:spPr/>
      <dgm:t>
        <a:bodyPr/>
        <a:lstStyle/>
        <a:p>
          <a:endParaRPr kumimoji="1" lang="ja-JP" altLang="en-US"/>
        </a:p>
      </dgm:t>
    </dgm:pt>
    <dgm:pt modelId="{F61E178F-6239-47BA-9A49-5B00DC49E27F}">
      <dgm:prSet phldrT="[テキスト]" custT="1"/>
      <dgm:spPr/>
      <dgm:t>
        <a:bodyPr/>
        <a:lstStyle/>
        <a:p>
          <a:r>
            <a:rPr kumimoji="1" lang="ja-JP" altLang="en-US" sz="2000" b="1" dirty="0" smtClean="0">
              <a:solidFill>
                <a:schemeClr val="tx1"/>
              </a:solidFill>
            </a:rPr>
            <a:t>世界最高のソーラーカーを作りあげる</a:t>
          </a:r>
          <a:endParaRPr kumimoji="1" lang="en-US" altLang="ja-JP" sz="2000" b="1" dirty="0" smtClean="0">
            <a:solidFill>
              <a:schemeClr val="tx1"/>
            </a:solidFill>
          </a:endParaRPr>
        </a:p>
      </dgm:t>
    </dgm:pt>
    <dgm:pt modelId="{29A72FBE-1C2B-45AD-B392-BEC2B1336E08}" type="sibTrans" cxnId="{534FC9A9-57DE-4E5E-90C6-2B94F4D28B23}">
      <dgm:prSet/>
      <dgm:spPr/>
      <dgm:t>
        <a:bodyPr/>
        <a:lstStyle/>
        <a:p>
          <a:endParaRPr kumimoji="1" lang="ja-JP" altLang="en-US"/>
        </a:p>
      </dgm:t>
    </dgm:pt>
    <dgm:pt modelId="{92CCD722-29EE-41F1-AF5F-6F5A80632876}" type="parTrans" cxnId="{534FC9A9-57DE-4E5E-90C6-2B94F4D28B23}">
      <dgm:prSet/>
      <dgm:spPr/>
      <dgm:t>
        <a:bodyPr/>
        <a:lstStyle/>
        <a:p>
          <a:endParaRPr kumimoji="1" lang="ja-JP" altLang="en-US"/>
        </a:p>
      </dgm:t>
    </dgm:pt>
    <dgm:pt modelId="{C6B30B78-2902-4B38-9D7E-3A7C1B822D12}" type="pres">
      <dgm:prSet presAssocID="{36E89EC1-C942-4C90-A935-E22A551FA09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472D9183-F5F2-4054-B567-82A0828FD21B}" type="pres">
      <dgm:prSet presAssocID="{36E89EC1-C942-4C90-A935-E22A551FA094}" presName="radial" presStyleCnt="0">
        <dgm:presLayoutVars>
          <dgm:animLvl val="ctr"/>
        </dgm:presLayoutVars>
      </dgm:prSet>
      <dgm:spPr/>
      <dgm:t>
        <a:bodyPr/>
        <a:lstStyle/>
        <a:p>
          <a:endParaRPr kumimoji="1" lang="ja-JP" altLang="en-US"/>
        </a:p>
      </dgm:t>
    </dgm:pt>
    <dgm:pt modelId="{A2609A73-DBA2-479B-9DAE-6A2092BF9998}" type="pres">
      <dgm:prSet presAssocID="{B9FC965E-D207-4CB0-BBBF-DCF4B666113F}" presName="centerShape" presStyleLbl="vennNode1" presStyleIdx="0" presStyleCnt="5" custScaleX="107842" custScaleY="78903" custLinFactNeighborX="731" custLinFactNeighborY="3109"/>
      <dgm:spPr/>
      <dgm:t>
        <a:bodyPr/>
        <a:lstStyle/>
        <a:p>
          <a:endParaRPr kumimoji="1" lang="ja-JP" altLang="en-US"/>
        </a:p>
      </dgm:t>
    </dgm:pt>
    <dgm:pt modelId="{F96DFB00-71FC-4015-86BC-74EF4295432E}" type="pres">
      <dgm:prSet presAssocID="{F61E178F-6239-47BA-9A49-5B00DC49E27F}" presName="node" presStyleLbl="vennNode1" presStyleIdx="1" presStyleCnt="5" custScaleX="197648" custScaleY="89156" custRadScaleRad="82135" custRadScaleInc="525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91D470D-CAB2-417F-8401-D2177A81E0F4}" type="pres">
      <dgm:prSet presAssocID="{BFE8B513-4EDC-4997-A2C5-903C9680B064}" presName="node" presStyleLbl="vennNode1" presStyleIdx="2" presStyleCnt="5" custScaleX="212681" custScaleY="95071" custRadScaleRad="141543" custRadScaleInc="365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C7E1A1A-F14A-4141-B06E-08C2787AAADA}" type="pres">
      <dgm:prSet presAssocID="{1033EDAF-93F9-41F2-942A-FCFA183A9285}" presName="node" presStyleLbl="vennNode1" presStyleIdx="3" presStyleCnt="5" custScaleX="217392" custScaleY="105350" custRadScaleRad="88963" custRadScaleInc="-918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E25B128-B1D5-47F5-8DD4-619201308682}" type="pres">
      <dgm:prSet presAssocID="{3614CDA0-DFFD-4D02-9297-347AE25F5096}" presName="node" presStyleLbl="vennNode1" presStyleIdx="4" presStyleCnt="5" custScaleX="189299" custScaleY="81122" custRadScaleRad="132362" custRadScaleInc="-1078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C4621303-E4FE-4D15-8E57-66C4F76FD4EF}" type="presOf" srcId="{3614CDA0-DFFD-4D02-9297-347AE25F5096}" destId="{4E25B128-B1D5-47F5-8DD4-619201308682}" srcOrd="0" destOrd="0" presId="urn:microsoft.com/office/officeart/2005/8/layout/radial3"/>
    <dgm:cxn modelId="{5B8AC1A3-E848-45CE-ACBE-7E7B48807D02}" type="presOf" srcId="{B9FC965E-D207-4CB0-BBBF-DCF4B666113F}" destId="{A2609A73-DBA2-479B-9DAE-6A2092BF9998}" srcOrd="0" destOrd="0" presId="urn:microsoft.com/office/officeart/2005/8/layout/radial3"/>
    <dgm:cxn modelId="{F3B0FB1D-ECB3-4E28-9774-335E083F9821}" type="presOf" srcId="{36E89EC1-C942-4C90-A935-E22A551FA094}" destId="{C6B30B78-2902-4B38-9D7E-3A7C1B822D12}" srcOrd="0" destOrd="0" presId="urn:microsoft.com/office/officeart/2005/8/layout/radial3"/>
    <dgm:cxn modelId="{0D50FC84-2A3C-47E6-85E3-D50626F3473A}" srcId="{B9FC965E-D207-4CB0-BBBF-DCF4B666113F}" destId="{3614CDA0-DFFD-4D02-9297-347AE25F5096}" srcOrd="3" destOrd="0" parTransId="{97B29438-0BB1-40B1-8D39-F2FAF20E881E}" sibTransId="{15FC22CE-4203-4AD8-9F00-C31F7127FD14}"/>
    <dgm:cxn modelId="{766320E1-279D-4EC2-812A-F7A3C4C9E689}" srcId="{36E89EC1-C942-4C90-A935-E22A551FA094}" destId="{B9FC965E-D207-4CB0-BBBF-DCF4B666113F}" srcOrd="0" destOrd="0" parTransId="{12B95BD0-6488-4559-B149-90DCF39A75DB}" sibTransId="{98B3AC62-419E-4905-9771-49F165C84CA6}"/>
    <dgm:cxn modelId="{ADBA6B37-BA29-41AE-9D81-532A8C855263}" type="presOf" srcId="{1033EDAF-93F9-41F2-942A-FCFA183A9285}" destId="{1C7E1A1A-F14A-4141-B06E-08C2787AAADA}" srcOrd="0" destOrd="0" presId="urn:microsoft.com/office/officeart/2005/8/layout/radial3"/>
    <dgm:cxn modelId="{CE4607BD-BD47-4290-A4CA-93A5477C3AF5}" srcId="{B9FC965E-D207-4CB0-BBBF-DCF4B666113F}" destId="{1033EDAF-93F9-41F2-942A-FCFA183A9285}" srcOrd="2" destOrd="0" parTransId="{619EA945-60BD-4B12-84BC-15A1EAE0D383}" sibTransId="{34B8FD8D-02C3-4DF8-B3F6-89BE2823FA38}"/>
    <dgm:cxn modelId="{380B5368-AE3D-4608-8C8D-6CB9934FDB1F}" type="presOf" srcId="{F61E178F-6239-47BA-9A49-5B00DC49E27F}" destId="{F96DFB00-71FC-4015-86BC-74EF4295432E}" srcOrd="0" destOrd="0" presId="urn:microsoft.com/office/officeart/2005/8/layout/radial3"/>
    <dgm:cxn modelId="{F0A77F86-CC22-4474-841D-4D1C00C7BBD0}" type="presOf" srcId="{BFE8B513-4EDC-4997-A2C5-903C9680B064}" destId="{B91D470D-CAB2-417F-8401-D2177A81E0F4}" srcOrd="0" destOrd="0" presId="urn:microsoft.com/office/officeart/2005/8/layout/radial3"/>
    <dgm:cxn modelId="{4A01184C-9A5C-4DDD-8086-ED1DD604453A}" srcId="{B9FC965E-D207-4CB0-BBBF-DCF4B666113F}" destId="{BFE8B513-4EDC-4997-A2C5-903C9680B064}" srcOrd="1" destOrd="0" parTransId="{C8067C46-2111-45B0-98EE-B3C4FB6C4DA9}" sibTransId="{404038F7-5E78-4FB4-9F06-664391F93B25}"/>
    <dgm:cxn modelId="{534FC9A9-57DE-4E5E-90C6-2B94F4D28B23}" srcId="{B9FC965E-D207-4CB0-BBBF-DCF4B666113F}" destId="{F61E178F-6239-47BA-9A49-5B00DC49E27F}" srcOrd="0" destOrd="0" parTransId="{92CCD722-29EE-41F1-AF5F-6F5A80632876}" sibTransId="{29A72FBE-1C2B-45AD-B392-BEC2B1336E08}"/>
    <dgm:cxn modelId="{748A46B1-2F08-406F-904B-C6B09EC4DF0C}" type="presParOf" srcId="{C6B30B78-2902-4B38-9D7E-3A7C1B822D12}" destId="{472D9183-F5F2-4054-B567-82A0828FD21B}" srcOrd="0" destOrd="0" presId="urn:microsoft.com/office/officeart/2005/8/layout/radial3"/>
    <dgm:cxn modelId="{F5B6FC26-9CEA-4F2C-9DC4-7C6B985E4712}" type="presParOf" srcId="{472D9183-F5F2-4054-B567-82A0828FD21B}" destId="{A2609A73-DBA2-479B-9DAE-6A2092BF9998}" srcOrd="0" destOrd="0" presId="urn:microsoft.com/office/officeart/2005/8/layout/radial3"/>
    <dgm:cxn modelId="{C8A52471-A922-4060-B6DD-B0A7154A3301}" type="presParOf" srcId="{472D9183-F5F2-4054-B567-82A0828FD21B}" destId="{F96DFB00-71FC-4015-86BC-74EF4295432E}" srcOrd="1" destOrd="0" presId="urn:microsoft.com/office/officeart/2005/8/layout/radial3"/>
    <dgm:cxn modelId="{9219202A-18E8-4749-A4B4-45876310269C}" type="presParOf" srcId="{472D9183-F5F2-4054-B567-82A0828FD21B}" destId="{B91D470D-CAB2-417F-8401-D2177A81E0F4}" srcOrd="2" destOrd="0" presId="urn:microsoft.com/office/officeart/2005/8/layout/radial3"/>
    <dgm:cxn modelId="{16AA25FD-E24A-4B21-B8AC-776749C9A97F}" type="presParOf" srcId="{472D9183-F5F2-4054-B567-82A0828FD21B}" destId="{1C7E1A1A-F14A-4141-B06E-08C2787AAADA}" srcOrd="3" destOrd="0" presId="urn:microsoft.com/office/officeart/2005/8/layout/radial3"/>
    <dgm:cxn modelId="{403B3FD6-8A58-47B6-A4B7-027CFD76F78B}" type="presParOf" srcId="{472D9183-F5F2-4054-B567-82A0828FD21B}" destId="{4E25B128-B1D5-47F5-8DD4-619201308682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FABAA1-6371-496F-A1A8-9EDF3AE6A780}">
      <dsp:nvSpPr>
        <dsp:cNvPr id="0" name=""/>
        <dsp:cNvSpPr/>
      </dsp:nvSpPr>
      <dsp:spPr>
        <a:xfrm>
          <a:off x="1470778" y="44032"/>
          <a:ext cx="2203444" cy="220344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300" kern="1200" dirty="0" smtClean="0"/>
            <a:t>エネルギー</a:t>
          </a:r>
          <a:endParaRPr kumimoji="1" lang="ja-JP" altLang="en-US" sz="3300" kern="1200" dirty="0"/>
        </a:p>
      </dsp:txBody>
      <dsp:txXfrm>
        <a:off x="1764571" y="429635"/>
        <a:ext cx="1615859" cy="991550"/>
      </dsp:txXfrm>
    </dsp:sp>
    <dsp:sp modelId="{A4BEFB06-04D2-4CF2-8D8B-9AD0DADEBB4D}">
      <dsp:nvSpPr>
        <dsp:cNvPr id="0" name=""/>
        <dsp:cNvSpPr/>
      </dsp:nvSpPr>
      <dsp:spPr>
        <a:xfrm>
          <a:off x="2285641" y="1423058"/>
          <a:ext cx="2203444" cy="220344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300" kern="1200" dirty="0" smtClean="0"/>
            <a:t>環境</a:t>
          </a:r>
          <a:endParaRPr kumimoji="1" lang="ja-JP" altLang="en-US" sz="3300" kern="1200" dirty="0"/>
        </a:p>
      </dsp:txBody>
      <dsp:txXfrm>
        <a:off x="2959528" y="1992281"/>
        <a:ext cx="1322066" cy="1211894"/>
      </dsp:txXfrm>
    </dsp:sp>
    <dsp:sp modelId="{957F105F-F362-4F43-B69C-D9041AD9C645}">
      <dsp:nvSpPr>
        <dsp:cNvPr id="0" name=""/>
        <dsp:cNvSpPr/>
      </dsp:nvSpPr>
      <dsp:spPr>
        <a:xfrm>
          <a:off x="695489" y="1423058"/>
          <a:ext cx="2203444" cy="220344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3300" kern="1200" dirty="0" smtClean="0"/>
            <a:t>技術</a:t>
          </a:r>
          <a:endParaRPr kumimoji="1" lang="ja-JP" altLang="en-US" sz="3300" kern="1200" dirty="0"/>
        </a:p>
      </dsp:txBody>
      <dsp:txXfrm>
        <a:off x="902980" y="1992281"/>
        <a:ext cx="1322066" cy="121189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609A73-DBA2-479B-9DAE-6A2092BF9998}">
      <dsp:nvSpPr>
        <dsp:cNvPr id="0" name=""/>
        <dsp:cNvSpPr/>
      </dsp:nvSpPr>
      <dsp:spPr>
        <a:xfrm>
          <a:off x="2687104" y="1744268"/>
          <a:ext cx="3568384" cy="2610821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200" b="1" kern="1200" dirty="0" smtClean="0">
              <a:latin typeface="HGPｺﾞｼｯｸM" pitchFamily="50" charset="-128"/>
              <a:ea typeface="HGPｺﾞｼｯｸM" pitchFamily="50" charset="-128"/>
            </a:rPr>
            <a:t>“World Solar Challenge”</a:t>
          </a:r>
          <a:r>
            <a:rPr kumimoji="1" lang="ja-JP" altLang="en-US" sz="3200" b="1" kern="1200" dirty="0" smtClean="0">
              <a:latin typeface="HGPｺﾞｼｯｸM" pitchFamily="50" charset="-128"/>
              <a:ea typeface="HGPｺﾞｼｯｸM" pitchFamily="50" charset="-128"/>
            </a:rPr>
            <a:t>に出場</a:t>
          </a:r>
          <a:endParaRPr kumimoji="1" lang="ja-JP" altLang="en-US" sz="3200" b="1" kern="1200" dirty="0">
            <a:latin typeface="HGPｺﾞｼｯｸM" pitchFamily="50" charset="-128"/>
            <a:ea typeface="HGPｺﾞｼｯｸM" pitchFamily="50" charset="-128"/>
          </a:endParaRPr>
        </a:p>
      </dsp:txBody>
      <dsp:txXfrm>
        <a:off x="2687104" y="1744268"/>
        <a:ext cx="3568384" cy="2610821"/>
      </dsp:txXfrm>
    </dsp:sp>
    <dsp:sp modelId="{F96DFB00-71FC-4015-86BC-74EF4295432E}">
      <dsp:nvSpPr>
        <dsp:cNvPr id="0" name=""/>
        <dsp:cNvSpPr/>
      </dsp:nvSpPr>
      <dsp:spPr>
        <a:xfrm>
          <a:off x="2950757" y="414308"/>
          <a:ext cx="3269987" cy="1475041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 smtClean="0">
              <a:solidFill>
                <a:schemeClr val="tx1"/>
              </a:solidFill>
            </a:rPr>
            <a:t>世界最高のソーラーカーを作りあげる</a:t>
          </a:r>
          <a:endParaRPr kumimoji="1" lang="en-US" altLang="ja-JP" sz="2000" b="1" kern="1200" dirty="0" smtClean="0">
            <a:solidFill>
              <a:schemeClr val="tx1"/>
            </a:solidFill>
          </a:endParaRPr>
        </a:p>
      </dsp:txBody>
      <dsp:txXfrm>
        <a:off x="2950757" y="414308"/>
        <a:ext cx="3269987" cy="1475041"/>
      </dsp:txXfrm>
    </dsp:sp>
    <dsp:sp modelId="{B91D470D-CAB2-417F-8401-D2177A81E0F4}">
      <dsp:nvSpPr>
        <dsp:cNvPr id="0" name=""/>
        <dsp:cNvSpPr/>
      </dsp:nvSpPr>
      <dsp:spPr>
        <a:xfrm>
          <a:off x="5554306" y="2304206"/>
          <a:ext cx="3518701" cy="1572902"/>
        </a:xfrm>
        <a:prstGeom prst="ellipse">
          <a:avLst/>
        </a:prstGeom>
        <a:solidFill>
          <a:srgbClr val="FDDBF3">
            <a:alpha val="58039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b="1" kern="1200" dirty="0" smtClean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rPr>
            <a:t>大会二連覇を達成</a:t>
          </a:r>
        </a:p>
      </dsp:txBody>
      <dsp:txXfrm>
        <a:off x="5554306" y="2304206"/>
        <a:ext cx="3518701" cy="1572902"/>
      </dsp:txXfrm>
    </dsp:sp>
    <dsp:sp modelId="{1C7E1A1A-F14A-4141-B06E-08C2787AAADA}">
      <dsp:nvSpPr>
        <dsp:cNvPr id="0" name=""/>
        <dsp:cNvSpPr/>
      </dsp:nvSpPr>
      <dsp:spPr>
        <a:xfrm>
          <a:off x="2917156" y="3941306"/>
          <a:ext cx="3596642" cy="1742963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200" b="1" kern="1200" dirty="0" smtClean="0"/>
            <a:t>好成績を残し、日本を元気にしたい</a:t>
          </a:r>
          <a:endParaRPr kumimoji="1" lang="ja-JP" altLang="en-US" sz="2200" b="1" kern="1200" dirty="0"/>
        </a:p>
      </dsp:txBody>
      <dsp:txXfrm>
        <a:off x="2917156" y="3941306"/>
        <a:ext cx="3596642" cy="1742963"/>
      </dsp:txXfrm>
    </dsp:sp>
    <dsp:sp modelId="{4E25B128-B1D5-47F5-8DD4-619201308682}">
      <dsp:nvSpPr>
        <dsp:cNvPr id="0" name=""/>
        <dsp:cNvSpPr/>
      </dsp:nvSpPr>
      <dsp:spPr>
        <a:xfrm>
          <a:off x="22063" y="2292923"/>
          <a:ext cx="3131857" cy="1342123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1" kern="1200" dirty="0" smtClean="0"/>
            <a:t>世界の強豪チームと交流し、技術を学ぶ</a:t>
          </a:r>
          <a:endParaRPr kumimoji="1" lang="ja-JP" altLang="en-US" sz="2000" b="1" kern="1200" dirty="0"/>
        </a:p>
      </dsp:txBody>
      <dsp:txXfrm>
        <a:off x="22063" y="2292923"/>
        <a:ext cx="3131857" cy="1342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977" cy="512143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0650" y="0"/>
            <a:ext cx="3076976" cy="512143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E2BDC0BC-13BF-4E37-A249-8668366BA059}" type="datetimeFigureOut">
              <a:rPr lang="ja-JP" altLang="en-US"/>
              <a:pPr>
                <a:defRPr/>
              </a:pPr>
              <a:t>2011/9/20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720824"/>
            <a:ext cx="3076977" cy="512142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0650" y="9720824"/>
            <a:ext cx="3076976" cy="512142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8058ECDA-0AED-4F7C-9186-6750C5FBC35E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552333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977" cy="512143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0650" y="0"/>
            <a:ext cx="3076976" cy="512143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7116DE53-EAE1-43DC-AEAC-232A474E9373}" type="datetimeFigureOut">
              <a:rPr lang="ja-JP" altLang="en-US"/>
              <a:pPr>
                <a:defRPr/>
              </a:pPr>
              <a:t>2011/9/20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3" tIns="47732" rIns="95463" bIns="47732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429" y="4861235"/>
            <a:ext cx="5680444" cy="4605988"/>
          </a:xfrm>
          <a:prstGeom prst="rect">
            <a:avLst/>
          </a:prstGeom>
        </p:spPr>
        <p:txBody>
          <a:bodyPr vert="horz" lIns="95463" tIns="47732" rIns="95463" bIns="47732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720824"/>
            <a:ext cx="3076977" cy="512142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0650" y="9720824"/>
            <a:ext cx="3076976" cy="512142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22D775CA-4131-471D-8EFE-1F89EB865D4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939874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4035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34AFEA-46E1-469C-9078-DB04629FA43A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96259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08473B2-B25F-4179-A8F8-13A55921BC01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B91EB9-59B1-441B-82FF-013F6376B7FC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96259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08473B2-B25F-4179-A8F8-13A55921BC01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96259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08473B2-B25F-4179-A8F8-13A55921BC01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96259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08473B2-B25F-4179-A8F8-13A55921BC01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96259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08473B2-B25F-4179-A8F8-13A55921BC01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96259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08473B2-B25F-4179-A8F8-13A55921BC01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96259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08473B2-B25F-4179-A8F8-13A55921BC01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441" eaLnBrk="0" hangingPunct="0">
              <a:defRPr kumimoji="1" sz="1600" b="1">
                <a:solidFill>
                  <a:srgbClr val="FF3300"/>
                </a:solidFill>
                <a:latin typeface="Tahoma" pitchFamily="34" charset="0"/>
                <a:ea typeface="ＭＳ Ｐゴシック" charset="-128"/>
              </a:defRPr>
            </a:lvl1pPr>
            <a:lvl2pPr marL="742830" indent="-285704" defTabSz="990441" eaLnBrk="0" hangingPunct="0">
              <a:defRPr kumimoji="1" sz="1600" b="1">
                <a:solidFill>
                  <a:srgbClr val="FF3300"/>
                </a:solidFill>
                <a:latin typeface="Tahoma" pitchFamily="34" charset="0"/>
                <a:ea typeface="ＭＳ Ｐゴシック" charset="-128"/>
              </a:defRPr>
            </a:lvl2pPr>
            <a:lvl3pPr marL="1142816" indent="-228563" defTabSz="990441" eaLnBrk="0" hangingPunct="0">
              <a:defRPr kumimoji="1" sz="1600" b="1">
                <a:solidFill>
                  <a:srgbClr val="FF3300"/>
                </a:solidFill>
                <a:latin typeface="Tahoma" pitchFamily="34" charset="0"/>
                <a:ea typeface="ＭＳ Ｐゴシック" charset="-128"/>
              </a:defRPr>
            </a:lvl3pPr>
            <a:lvl4pPr marL="1599943" indent="-228563" defTabSz="990441" eaLnBrk="0" hangingPunct="0">
              <a:defRPr kumimoji="1" sz="1600" b="1">
                <a:solidFill>
                  <a:srgbClr val="FF3300"/>
                </a:solidFill>
                <a:latin typeface="Tahoma" pitchFamily="34" charset="0"/>
                <a:ea typeface="ＭＳ Ｐゴシック" charset="-128"/>
              </a:defRPr>
            </a:lvl4pPr>
            <a:lvl5pPr marL="2057068" indent="-228563" defTabSz="990441" eaLnBrk="0" hangingPunct="0">
              <a:defRPr kumimoji="1" sz="1600" b="1">
                <a:solidFill>
                  <a:srgbClr val="FF3300"/>
                </a:solidFill>
                <a:latin typeface="Tahoma" pitchFamily="34" charset="0"/>
                <a:ea typeface="ＭＳ Ｐゴシック" charset="-128"/>
              </a:defRPr>
            </a:lvl5pPr>
            <a:lvl6pPr marL="2514194" indent="-228563" defTabSz="990441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3300"/>
                </a:solidFill>
                <a:latin typeface="Tahoma" pitchFamily="34" charset="0"/>
                <a:ea typeface="ＭＳ Ｐゴシック" charset="-128"/>
              </a:defRPr>
            </a:lvl6pPr>
            <a:lvl7pPr marL="2971321" indent="-228563" defTabSz="990441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3300"/>
                </a:solidFill>
                <a:latin typeface="Tahoma" pitchFamily="34" charset="0"/>
                <a:ea typeface="ＭＳ Ｐゴシック" charset="-128"/>
              </a:defRPr>
            </a:lvl7pPr>
            <a:lvl8pPr marL="3428447" indent="-228563" defTabSz="990441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3300"/>
                </a:solidFill>
                <a:latin typeface="Tahoma" pitchFamily="34" charset="0"/>
                <a:ea typeface="ＭＳ Ｐゴシック" charset="-128"/>
              </a:defRPr>
            </a:lvl8pPr>
            <a:lvl9pPr marL="3885574" indent="-228563" defTabSz="990441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3300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fld id="{7C7E3EBC-0B59-44BA-BC1B-82E7DA4BAB3D}" type="slidenum">
              <a:rPr lang="en-US" altLang="ja-JP" sz="1300" b="0">
                <a:solidFill>
                  <a:schemeClr val="tx1"/>
                </a:solidFill>
                <a:latin typeface="Arial" charset="0"/>
              </a:rPr>
              <a:pPr eaLnBrk="1" hangingPunct="1"/>
              <a:t>19</a:t>
            </a:fld>
            <a:endParaRPr lang="en-US" altLang="ja-JP" sz="1300" b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dirty="0" smtClean="0">
              <a:ea typeface="ＭＳ Ｐ明朝" charset="-128"/>
            </a:endParaRPr>
          </a:p>
        </p:txBody>
      </p:sp>
      <p:sp>
        <p:nvSpPr>
          <p:cNvPr id="92165" name="日付プレースホルダ 7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441" eaLnBrk="0" hangingPunct="0">
              <a:defRPr kumimoji="1" sz="1600" b="1">
                <a:solidFill>
                  <a:srgbClr val="FF3300"/>
                </a:solidFill>
                <a:latin typeface="Tahoma" pitchFamily="34" charset="0"/>
                <a:ea typeface="ＭＳ Ｐゴシック" charset="-128"/>
              </a:defRPr>
            </a:lvl1pPr>
            <a:lvl2pPr marL="742830" indent="-285704" defTabSz="990441" eaLnBrk="0" hangingPunct="0">
              <a:defRPr kumimoji="1" sz="1600" b="1">
                <a:solidFill>
                  <a:srgbClr val="FF3300"/>
                </a:solidFill>
                <a:latin typeface="Tahoma" pitchFamily="34" charset="0"/>
                <a:ea typeface="ＭＳ Ｐゴシック" charset="-128"/>
              </a:defRPr>
            </a:lvl2pPr>
            <a:lvl3pPr marL="1142816" indent="-228563" defTabSz="990441" eaLnBrk="0" hangingPunct="0">
              <a:defRPr kumimoji="1" sz="1600" b="1">
                <a:solidFill>
                  <a:srgbClr val="FF3300"/>
                </a:solidFill>
                <a:latin typeface="Tahoma" pitchFamily="34" charset="0"/>
                <a:ea typeface="ＭＳ Ｐゴシック" charset="-128"/>
              </a:defRPr>
            </a:lvl3pPr>
            <a:lvl4pPr marL="1599943" indent="-228563" defTabSz="990441" eaLnBrk="0" hangingPunct="0">
              <a:defRPr kumimoji="1" sz="1600" b="1">
                <a:solidFill>
                  <a:srgbClr val="FF3300"/>
                </a:solidFill>
                <a:latin typeface="Tahoma" pitchFamily="34" charset="0"/>
                <a:ea typeface="ＭＳ Ｐゴシック" charset="-128"/>
              </a:defRPr>
            </a:lvl4pPr>
            <a:lvl5pPr marL="2057068" indent="-228563" defTabSz="990441" eaLnBrk="0" hangingPunct="0">
              <a:defRPr kumimoji="1" sz="1600" b="1">
                <a:solidFill>
                  <a:srgbClr val="FF3300"/>
                </a:solidFill>
                <a:latin typeface="Tahoma" pitchFamily="34" charset="0"/>
                <a:ea typeface="ＭＳ Ｐゴシック" charset="-128"/>
              </a:defRPr>
            </a:lvl5pPr>
            <a:lvl6pPr marL="2514194" indent="-228563" defTabSz="990441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3300"/>
                </a:solidFill>
                <a:latin typeface="Tahoma" pitchFamily="34" charset="0"/>
                <a:ea typeface="ＭＳ Ｐゴシック" charset="-128"/>
              </a:defRPr>
            </a:lvl6pPr>
            <a:lvl7pPr marL="2971321" indent="-228563" defTabSz="990441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3300"/>
                </a:solidFill>
                <a:latin typeface="Tahoma" pitchFamily="34" charset="0"/>
                <a:ea typeface="ＭＳ Ｐゴシック" charset="-128"/>
              </a:defRPr>
            </a:lvl7pPr>
            <a:lvl8pPr marL="3428447" indent="-228563" defTabSz="990441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3300"/>
                </a:solidFill>
                <a:latin typeface="Tahoma" pitchFamily="34" charset="0"/>
                <a:ea typeface="ＭＳ Ｐゴシック" charset="-128"/>
              </a:defRPr>
            </a:lvl8pPr>
            <a:lvl9pPr marL="3885574" indent="-228563" defTabSz="990441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FF3300"/>
                </a:solidFill>
                <a:latin typeface="Tahoma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300" b="0" dirty="0">
                <a:solidFill>
                  <a:schemeClr val="tx1"/>
                </a:solidFill>
                <a:latin typeface="Arial" charset="0"/>
              </a:rPr>
              <a:t>2009/9/7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61443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288159-E344-451F-9DD7-B0E6E506C362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39B3F3-8A54-4771-9169-1D74F6673274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63491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EABE45-B6A4-4E65-9818-A9DF10EDE260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63491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EABE45-B6A4-4E65-9818-A9DF10EDE260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79875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5DED87-E143-434E-9729-27B50F7A9F53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81923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CAFB2E-D22F-42C6-A88C-536E7A5DD6D8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6083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11DFD6-686E-4BD5-9FE3-E5A9F6443723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71683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B0E1FC-EDE2-41F5-B04B-C0077C843703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ja-JP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mtClean="0"/>
          </a:p>
        </p:txBody>
      </p:sp>
      <p:sp>
        <p:nvSpPr>
          <p:cNvPr id="4" name="スライド番号プレースホルダー 3"/>
          <p:cNvSpPr txBox="1">
            <a:spLocks noGrp="1"/>
          </p:cNvSpPr>
          <p:nvPr/>
        </p:nvSpPr>
        <p:spPr>
          <a:xfrm>
            <a:off x="4020650" y="9720824"/>
            <a:ext cx="3076976" cy="512142"/>
          </a:xfrm>
          <a:prstGeom prst="rect">
            <a:avLst/>
          </a:prstGeom>
          <a:noFill/>
        </p:spPr>
        <p:txBody>
          <a:bodyPr lIns="95463" tIns="47732" rIns="95463" bIns="47732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A039B1C-D36A-4E62-A615-699E1308C6C1}" type="slidenum">
              <a:rPr lang="ja-JP" altLang="en-US" sz="1300"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ja-JP" altLang="en-US" sz="1300" dirty="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813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58DBB8-F5EE-4C51-9ED1-8406DADD174F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7F2FA-CA29-4462-9FC1-938E6FC2FDB8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619474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96259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08473B2-B25F-4179-A8F8-13A55921BC01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mtClean="0"/>
          </a:p>
        </p:txBody>
      </p:sp>
      <p:sp>
        <p:nvSpPr>
          <p:cNvPr id="96259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08473B2-B25F-4179-A8F8-13A55921BC01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altLang="ja-JP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B180A-A413-4AEE-AB56-A7CEE9B1F706}" type="datetimeFigureOut">
              <a:rPr lang="ja-JP" altLang="en-US"/>
              <a:pPr>
                <a:defRPr/>
              </a:pPr>
              <a:t>2011/9/20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3F551-B861-4997-B964-731CF1166B1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02084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724F2-3CF4-4BC1-B8CE-C8FCF5716C68}" type="datetimeFigureOut">
              <a:rPr lang="ja-JP" altLang="en-US"/>
              <a:pPr>
                <a:defRPr/>
              </a:pPr>
              <a:t>2011/9/20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48844-F9EB-414B-A1D3-B32F87A4649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94453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B19A8-6A6B-42EC-8F00-BF35603CF681}" type="datetimeFigureOut">
              <a:rPr lang="ja-JP" altLang="en-US"/>
              <a:pPr>
                <a:defRPr/>
              </a:pPr>
              <a:t>2011/9/20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4CB47-2911-4F13-8D52-14360AAEDC42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772886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7"/>
          <p:cNvSpPr/>
          <p:nvPr userDrawn="1"/>
        </p:nvSpPr>
        <p:spPr>
          <a:xfrm>
            <a:off x="0" y="-27384"/>
            <a:ext cx="9144000" cy="122413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530975"/>
            <a:ext cx="19796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9"/>
          <p:cNvSpPr txBox="1"/>
          <p:nvPr userDrawn="1"/>
        </p:nvSpPr>
        <p:spPr>
          <a:xfrm>
            <a:off x="5796136" y="-962"/>
            <a:ext cx="3600401" cy="2616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b="1" dirty="0">
                <a:ln w="50800"/>
                <a:gradFill flip="none" rotWithShape="1">
                  <a:gsLst>
                    <a:gs pos="0">
                      <a:prstClr val="white">
                        <a:shade val="50000"/>
                        <a:tint val="66000"/>
                        <a:satMod val="160000"/>
                      </a:prstClr>
                    </a:gs>
                    <a:gs pos="50000">
                      <a:prstClr val="white">
                        <a:shade val="50000"/>
                        <a:tint val="44500"/>
                        <a:satMod val="160000"/>
                      </a:prstClr>
                    </a:gs>
                    <a:gs pos="100000">
                      <a:prstClr val="white">
                        <a:shade val="50000"/>
                        <a:tint val="23500"/>
                        <a:satMod val="160000"/>
                      </a:prstClr>
                    </a:gs>
                  </a:gsLst>
                  <a:lin ang="18900000" scaled="1"/>
                  <a:tileRect/>
                </a:gradFill>
                <a:latin typeface="+mn-lt"/>
                <a:ea typeface="+mn-ea"/>
              </a:rPr>
              <a:t>　　</a:t>
            </a:r>
            <a:r>
              <a:rPr lang="en-US" altLang="ja-JP" sz="1100" b="1" dirty="0">
                <a:ln w="50800"/>
                <a:gradFill flip="none" rotWithShape="1">
                  <a:gsLst>
                    <a:gs pos="0">
                      <a:prstClr val="white">
                        <a:shade val="50000"/>
                        <a:tint val="66000"/>
                        <a:satMod val="160000"/>
                      </a:prstClr>
                    </a:gs>
                    <a:gs pos="50000">
                      <a:prstClr val="white">
                        <a:shade val="50000"/>
                        <a:tint val="44500"/>
                        <a:satMod val="160000"/>
                      </a:prstClr>
                    </a:gs>
                    <a:gs pos="100000">
                      <a:prstClr val="white">
                        <a:shade val="50000"/>
                        <a:tint val="23500"/>
                        <a:satMod val="160000"/>
                      </a:prstClr>
                    </a:gs>
                  </a:gsLst>
                  <a:lin ang="18900000" scaled="1"/>
                  <a:tileRect/>
                </a:gradFill>
                <a:latin typeface="+mn-lt"/>
                <a:ea typeface="+mn-ea"/>
              </a:rPr>
              <a:t>Tokai University Solar Car Team</a:t>
            </a:r>
            <a:endParaRPr lang="ja-JP" altLang="en-US" sz="1100" b="1" dirty="0">
              <a:ln w="50800"/>
              <a:gradFill flip="none" rotWithShape="1">
                <a:gsLst>
                  <a:gs pos="0">
                    <a:prstClr val="white">
                      <a:shade val="50000"/>
                      <a:tint val="66000"/>
                      <a:satMod val="160000"/>
                    </a:prstClr>
                  </a:gs>
                  <a:gs pos="50000">
                    <a:prstClr val="white">
                      <a:shade val="50000"/>
                      <a:tint val="44500"/>
                      <a:satMod val="160000"/>
                    </a:prstClr>
                  </a:gs>
                  <a:gs pos="100000">
                    <a:prstClr val="white">
                      <a:shade val="50000"/>
                      <a:tint val="23500"/>
                      <a:satMod val="160000"/>
                    </a:prstClr>
                  </a:gs>
                </a:gsLst>
                <a:lin ang="18900000" scaled="1"/>
                <a:tileRect/>
              </a:gradFill>
              <a:latin typeface="+mn-lt"/>
              <a:ea typeface="+mn-e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/>
        </p:blipFill>
        <p:spPr bwMode="auto">
          <a:xfrm>
            <a:off x="8063880" y="7574"/>
            <a:ext cx="981161" cy="19169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正方形/長方形 12"/>
          <p:cNvSpPr/>
          <p:nvPr userDrawn="1"/>
        </p:nvSpPr>
        <p:spPr>
          <a:xfrm>
            <a:off x="6084888" y="214313"/>
            <a:ext cx="3059112" cy="4603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5973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7"/>
          <p:cNvSpPr/>
          <p:nvPr userDrawn="1"/>
        </p:nvSpPr>
        <p:spPr>
          <a:xfrm>
            <a:off x="0" y="-27384"/>
            <a:ext cx="9144000" cy="122413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530975"/>
            <a:ext cx="19796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9"/>
          <p:cNvSpPr txBox="1"/>
          <p:nvPr userDrawn="1"/>
        </p:nvSpPr>
        <p:spPr>
          <a:xfrm>
            <a:off x="5796136" y="-962"/>
            <a:ext cx="3600401" cy="2616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b="1" dirty="0">
                <a:ln w="50800"/>
                <a:gradFill flip="none" rotWithShape="1">
                  <a:gsLst>
                    <a:gs pos="0">
                      <a:prstClr val="white">
                        <a:shade val="50000"/>
                        <a:tint val="66000"/>
                        <a:satMod val="160000"/>
                      </a:prstClr>
                    </a:gs>
                    <a:gs pos="50000">
                      <a:prstClr val="white">
                        <a:shade val="50000"/>
                        <a:tint val="44500"/>
                        <a:satMod val="160000"/>
                      </a:prstClr>
                    </a:gs>
                    <a:gs pos="100000">
                      <a:prstClr val="white">
                        <a:shade val="50000"/>
                        <a:tint val="23500"/>
                        <a:satMod val="160000"/>
                      </a:prstClr>
                    </a:gs>
                  </a:gsLst>
                  <a:lin ang="18900000" scaled="1"/>
                  <a:tileRect/>
                </a:gradFill>
                <a:latin typeface="+mn-lt"/>
                <a:ea typeface="+mn-ea"/>
              </a:rPr>
              <a:t>　　</a:t>
            </a:r>
            <a:r>
              <a:rPr lang="en-US" altLang="ja-JP" sz="1100" b="1" dirty="0">
                <a:ln w="50800"/>
                <a:gradFill flip="none" rotWithShape="1">
                  <a:gsLst>
                    <a:gs pos="0">
                      <a:prstClr val="white">
                        <a:shade val="50000"/>
                        <a:tint val="66000"/>
                        <a:satMod val="160000"/>
                      </a:prstClr>
                    </a:gs>
                    <a:gs pos="50000">
                      <a:prstClr val="white">
                        <a:shade val="50000"/>
                        <a:tint val="44500"/>
                        <a:satMod val="160000"/>
                      </a:prstClr>
                    </a:gs>
                    <a:gs pos="100000">
                      <a:prstClr val="white">
                        <a:shade val="50000"/>
                        <a:tint val="23500"/>
                        <a:satMod val="160000"/>
                      </a:prstClr>
                    </a:gs>
                  </a:gsLst>
                  <a:lin ang="18900000" scaled="1"/>
                  <a:tileRect/>
                </a:gradFill>
                <a:latin typeface="+mn-lt"/>
                <a:ea typeface="+mn-ea"/>
              </a:rPr>
              <a:t>Tokai University Solar Car Team</a:t>
            </a:r>
            <a:endParaRPr lang="ja-JP" altLang="en-US" sz="1100" b="1" dirty="0">
              <a:ln w="50800"/>
              <a:gradFill flip="none" rotWithShape="1">
                <a:gsLst>
                  <a:gs pos="0">
                    <a:prstClr val="white">
                      <a:shade val="50000"/>
                      <a:tint val="66000"/>
                      <a:satMod val="160000"/>
                    </a:prstClr>
                  </a:gs>
                  <a:gs pos="50000">
                    <a:prstClr val="white">
                      <a:shade val="50000"/>
                      <a:tint val="44500"/>
                      <a:satMod val="160000"/>
                    </a:prstClr>
                  </a:gs>
                  <a:gs pos="100000">
                    <a:prstClr val="white">
                      <a:shade val="50000"/>
                      <a:tint val="23500"/>
                      <a:satMod val="160000"/>
                    </a:prstClr>
                  </a:gs>
                </a:gsLst>
                <a:lin ang="18900000" scaled="1"/>
                <a:tileRect/>
              </a:gradFill>
              <a:latin typeface="+mn-lt"/>
              <a:ea typeface="+mn-e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/>
        </p:blipFill>
        <p:spPr bwMode="auto">
          <a:xfrm>
            <a:off x="8063880" y="7574"/>
            <a:ext cx="981161" cy="19169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正方形/長方形 12"/>
          <p:cNvSpPr/>
          <p:nvPr userDrawn="1"/>
        </p:nvSpPr>
        <p:spPr>
          <a:xfrm>
            <a:off x="6084888" y="214313"/>
            <a:ext cx="3059112" cy="4603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456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7"/>
          <p:cNvSpPr/>
          <p:nvPr userDrawn="1"/>
        </p:nvSpPr>
        <p:spPr>
          <a:xfrm>
            <a:off x="0" y="-27384"/>
            <a:ext cx="9144000" cy="122413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557963"/>
            <a:ext cx="19796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9"/>
          <p:cNvSpPr txBox="1"/>
          <p:nvPr userDrawn="1"/>
        </p:nvSpPr>
        <p:spPr>
          <a:xfrm>
            <a:off x="7172672" y="-32712"/>
            <a:ext cx="237626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Panasonic×TOKAI</a:t>
            </a:r>
            <a:r>
              <a:rPr lang="en-US" altLang="ja-JP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 UNIV</a:t>
            </a:r>
            <a:endParaRPr lang="ja-JP" altLang="en-US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</a:endParaRPr>
          </a:p>
        </p:txBody>
      </p:sp>
      <p:sp>
        <p:nvSpPr>
          <p:cNvPr id="5" name="正方形/長方形 12"/>
          <p:cNvSpPr/>
          <p:nvPr userDrawn="1"/>
        </p:nvSpPr>
        <p:spPr>
          <a:xfrm>
            <a:off x="5830888" y="214313"/>
            <a:ext cx="3313112" cy="4603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63171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7"/>
          <p:cNvSpPr/>
          <p:nvPr userDrawn="1"/>
        </p:nvSpPr>
        <p:spPr>
          <a:xfrm>
            <a:off x="0" y="-27384"/>
            <a:ext cx="9144000" cy="122413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557963"/>
            <a:ext cx="19796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9"/>
          <p:cNvSpPr txBox="1"/>
          <p:nvPr userDrawn="1"/>
        </p:nvSpPr>
        <p:spPr>
          <a:xfrm>
            <a:off x="7172672" y="-32712"/>
            <a:ext cx="237626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Panasonic×TOKAI</a:t>
            </a:r>
            <a:r>
              <a:rPr lang="en-US" altLang="ja-JP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 UNIV</a:t>
            </a:r>
            <a:endParaRPr lang="ja-JP" altLang="en-US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</a:endParaRPr>
          </a:p>
        </p:txBody>
      </p:sp>
      <p:sp>
        <p:nvSpPr>
          <p:cNvPr id="5" name="正方形/長方形 12"/>
          <p:cNvSpPr/>
          <p:nvPr userDrawn="1"/>
        </p:nvSpPr>
        <p:spPr>
          <a:xfrm>
            <a:off x="5830888" y="214313"/>
            <a:ext cx="3313112" cy="4603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623942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7"/>
          <p:cNvSpPr/>
          <p:nvPr userDrawn="1"/>
        </p:nvSpPr>
        <p:spPr>
          <a:xfrm>
            <a:off x="0" y="-27384"/>
            <a:ext cx="9144000" cy="122413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557963"/>
            <a:ext cx="19796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9"/>
          <p:cNvSpPr txBox="1"/>
          <p:nvPr userDrawn="1"/>
        </p:nvSpPr>
        <p:spPr>
          <a:xfrm>
            <a:off x="7172672" y="-32712"/>
            <a:ext cx="237626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Panasonic×TOKAI</a:t>
            </a:r>
            <a:r>
              <a:rPr lang="en-US" altLang="ja-JP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 UNIV</a:t>
            </a:r>
            <a:endParaRPr lang="ja-JP" altLang="en-US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</a:endParaRPr>
          </a:p>
        </p:txBody>
      </p:sp>
      <p:sp>
        <p:nvSpPr>
          <p:cNvPr id="5" name="正方形/長方形 12"/>
          <p:cNvSpPr/>
          <p:nvPr userDrawn="1"/>
        </p:nvSpPr>
        <p:spPr>
          <a:xfrm>
            <a:off x="5830888" y="214313"/>
            <a:ext cx="3313112" cy="4603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160221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7"/>
          <p:cNvSpPr/>
          <p:nvPr userDrawn="1"/>
        </p:nvSpPr>
        <p:spPr>
          <a:xfrm>
            <a:off x="0" y="-27384"/>
            <a:ext cx="9144000" cy="122413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557963"/>
            <a:ext cx="19796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9"/>
          <p:cNvSpPr txBox="1"/>
          <p:nvPr userDrawn="1"/>
        </p:nvSpPr>
        <p:spPr>
          <a:xfrm>
            <a:off x="7172672" y="-32712"/>
            <a:ext cx="237626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Panasonic×TOKAI</a:t>
            </a:r>
            <a:r>
              <a:rPr lang="en-US" altLang="ja-JP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 UNIV</a:t>
            </a:r>
            <a:endParaRPr lang="ja-JP" altLang="en-US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</a:endParaRPr>
          </a:p>
        </p:txBody>
      </p:sp>
      <p:sp>
        <p:nvSpPr>
          <p:cNvPr id="5" name="正方形/長方形 12"/>
          <p:cNvSpPr/>
          <p:nvPr userDrawn="1"/>
        </p:nvSpPr>
        <p:spPr>
          <a:xfrm>
            <a:off x="5830888" y="214313"/>
            <a:ext cx="3313112" cy="4603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815803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7"/>
          <p:cNvSpPr/>
          <p:nvPr userDrawn="1"/>
        </p:nvSpPr>
        <p:spPr>
          <a:xfrm>
            <a:off x="0" y="-27384"/>
            <a:ext cx="9144000" cy="122413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557963"/>
            <a:ext cx="19796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9"/>
          <p:cNvSpPr txBox="1"/>
          <p:nvPr userDrawn="1"/>
        </p:nvSpPr>
        <p:spPr>
          <a:xfrm>
            <a:off x="7172672" y="-32712"/>
            <a:ext cx="237626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Panasonic×TOKAI</a:t>
            </a:r>
            <a:r>
              <a:rPr lang="en-US" altLang="ja-JP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 UNIV</a:t>
            </a:r>
            <a:endParaRPr lang="ja-JP" altLang="en-US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</a:endParaRPr>
          </a:p>
        </p:txBody>
      </p:sp>
      <p:sp>
        <p:nvSpPr>
          <p:cNvPr id="5" name="正方形/長方形 12"/>
          <p:cNvSpPr/>
          <p:nvPr userDrawn="1"/>
        </p:nvSpPr>
        <p:spPr>
          <a:xfrm>
            <a:off x="5830888" y="214313"/>
            <a:ext cx="3313112" cy="4603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559968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7"/>
          <p:cNvSpPr/>
          <p:nvPr userDrawn="1"/>
        </p:nvSpPr>
        <p:spPr>
          <a:xfrm>
            <a:off x="0" y="-27384"/>
            <a:ext cx="9144000" cy="122413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557963"/>
            <a:ext cx="19796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9"/>
          <p:cNvSpPr txBox="1"/>
          <p:nvPr userDrawn="1"/>
        </p:nvSpPr>
        <p:spPr>
          <a:xfrm>
            <a:off x="7172672" y="-32712"/>
            <a:ext cx="237626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Panasonic×TOKAI</a:t>
            </a:r>
            <a:r>
              <a:rPr lang="en-US" altLang="ja-JP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 UNIV</a:t>
            </a:r>
            <a:endParaRPr lang="ja-JP" altLang="en-US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</a:endParaRPr>
          </a:p>
        </p:txBody>
      </p:sp>
      <p:sp>
        <p:nvSpPr>
          <p:cNvPr id="5" name="正方形/長方形 12"/>
          <p:cNvSpPr/>
          <p:nvPr userDrawn="1"/>
        </p:nvSpPr>
        <p:spPr>
          <a:xfrm>
            <a:off x="5830888" y="214313"/>
            <a:ext cx="3313112" cy="4603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85652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1173D-ACB7-4ECE-9688-843691B8C8DC}" type="datetimeFigureOut">
              <a:rPr lang="ja-JP" altLang="en-US"/>
              <a:pPr>
                <a:defRPr/>
              </a:pPr>
              <a:t>2011/9/20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C231C-D04A-4E1C-80F0-A4C09F3BFD0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510355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7"/>
          <p:cNvSpPr/>
          <p:nvPr userDrawn="1"/>
        </p:nvSpPr>
        <p:spPr>
          <a:xfrm>
            <a:off x="0" y="-27384"/>
            <a:ext cx="9144000" cy="122413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557963"/>
            <a:ext cx="19796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9"/>
          <p:cNvSpPr txBox="1"/>
          <p:nvPr userDrawn="1"/>
        </p:nvSpPr>
        <p:spPr>
          <a:xfrm>
            <a:off x="7172672" y="-32712"/>
            <a:ext cx="237626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Panasonic×TOKAI</a:t>
            </a:r>
            <a:r>
              <a:rPr lang="en-US" altLang="ja-JP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 UNIV</a:t>
            </a:r>
            <a:endParaRPr lang="ja-JP" altLang="en-US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</a:endParaRPr>
          </a:p>
        </p:txBody>
      </p:sp>
      <p:sp>
        <p:nvSpPr>
          <p:cNvPr id="5" name="正方形/長方形 12"/>
          <p:cNvSpPr/>
          <p:nvPr userDrawn="1"/>
        </p:nvSpPr>
        <p:spPr>
          <a:xfrm>
            <a:off x="5830888" y="214313"/>
            <a:ext cx="3313112" cy="4603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752340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7"/>
          <p:cNvSpPr/>
          <p:nvPr userDrawn="1"/>
        </p:nvSpPr>
        <p:spPr>
          <a:xfrm>
            <a:off x="0" y="-27384"/>
            <a:ext cx="9144000" cy="122413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557963"/>
            <a:ext cx="19796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9"/>
          <p:cNvSpPr txBox="1"/>
          <p:nvPr userDrawn="1"/>
        </p:nvSpPr>
        <p:spPr>
          <a:xfrm>
            <a:off x="7172672" y="-32712"/>
            <a:ext cx="237626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Panasonic×TOKAI</a:t>
            </a:r>
            <a:r>
              <a:rPr lang="en-US" altLang="ja-JP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 UNIV</a:t>
            </a:r>
            <a:endParaRPr lang="ja-JP" altLang="en-US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</a:endParaRPr>
          </a:p>
        </p:txBody>
      </p:sp>
      <p:sp>
        <p:nvSpPr>
          <p:cNvPr id="5" name="正方形/長方形 12"/>
          <p:cNvSpPr/>
          <p:nvPr userDrawn="1"/>
        </p:nvSpPr>
        <p:spPr>
          <a:xfrm>
            <a:off x="5830888" y="214313"/>
            <a:ext cx="3313112" cy="4603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054949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7"/>
          <p:cNvSpPr/>
          <p:nvPr userDrawn="1"/>
        </p:nvSpPr>
        <p:spPr>
          <a:xfrm>
            <a:off x="0" y="-27384"/>
            <a:ext cx="9144000" cy="122413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557963"/>
            <a:ext cx="19796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9"/>
          <p:cNvSpPr txBox="1"/>
          <p:nvPr userDrawn="1"/>
        </p:nvSpPr>
        <p:spPr>
          <a:xfrm>
            <a:off x="7172672" y="-32712"/>
            <a:ext cx="237626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Panasonic×TOKAI</a:t>
            </a:r>
            <a:r>
              <a:rPr lang="en-US" altLang="ja-JP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 UNIV</a:t>
            </a:r>
            <a:endParaRPr lang="ja-JP" altLang="en-US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</a:endParaRPr>
          </a:p>
        </p:txBody>
      </p:sp>
      <p:sp>
        <p:nvSpPr>
          <p:cNvPr id="5" name="正方形/長方形 12"/>
          <p:cNvSpPr/>
          <p:nvPr userDrawn="1"/>
        </p:nvSpPr>
        <p:spPr>
          <a:xfrm>
            <a:off x="5830888" y="214313"/>
            <a:ext cx="3313112" cy="4603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479083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7"/>
          <p:cNvSpPr/>
          <p:nvPr userDrawn="1"/>
        </p:nvSpPr>
        <p:spPr>
          <a:xfrm>
            <a:off x="0" y="-27384"/>
            <a:ext cx="9144000" cy="122413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557963"/>
            <a:ext cx="19796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9"/>
          <p:cNvSpPr txBox="1"/>
          <p:nvPr userDrawn="1"/>
        </p:nvSpPr>
        <p:spPr>
          <a:xfrm>
            <a:off x="7172672" y="-32712"/>
            <a:ext cx="237626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Panasonic×TOKAI</a:t>
            </a:r>
            <a:r>
              <a:rPr lang="en-US" altLang="ja-JP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 UNIV</a:t>
            </a:r>
            <a:endParaRPr lang="ja-JP" altLang="en-US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</a:endParaRPr>
          </a:p>
        </p:txBody>
      </p:sp>
      <p:sp>
        <p:nvSpPr>
          <p:cNvPr id="5" name="正方形/長方形 12"/>
          <p:cNvSpPr/>
          <p:nvPr userDrawn="1"/>
        </p:nvSpPr>
        <p:spPr>
          <a:xfrm>
            <a:off x="5830888" y="214313"/>
            <a:ext cx="3313112" cy="4603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625107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7"/>
          <p:cNvSpPr/>
          <p:nvPr userDrawn="1"/>
        </p:nvSpPr>
        <p:spPr>
          <a:xfrm>
            <a:off x="0" y="-27384"/>
            <a:ext cx="9144000" cy="122413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557963"/>
            <a:ext cx="19796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9"/>
          <p:cNvSpPr txBox="1"/>
          <p:nvPr userDrawn="1"/>
        </p:nvSpPr>
        <p:spPr>
          <a:xfrm>
            <a:off x="7172672" y="-32712"/>
            <a:ext cx="237626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Panasonic×TOKAI</a:t>
            </a:r>
            <a:r>
              <a:rPr lang="en-US" altLang="ja-JP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 UNIV</a:t>
            </a:r>
            <a:endParaRPr lang="ja-JP" altLang="en-US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</a:endParaRPr>
          </a:p>
        </p:txBody>
      </p:sp>
      <p:sp>
        <p:nvSpPr>
          <p:cNvPr id="5" name="正方形/長方形 12"/>
          <p:cNvSpPr/>
          <p:nvPr userDrawn="1"/>
        </p:nvSpPr>
        <p:spPr>
          <a:xfrm>
            <a:off x="5830888" y="214313"/>
            <a:ext cx="3313112" cy="4603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197054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7"/>
          <p:cNvSpPr/>
          <p:nvPr userDrawn="1"/>
        </p:nvSpPr>
        <p:spPr>
          <a:xfrm>
            <a:off x="0" y="-27384"/>
            <a:ext cx="9144000" cy="122413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557963"/>
            <a:ext cx="19796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9"/>
          <p:cNvSpPr txBox="1"/>
          <p:nvPr userDrawn="1"/>
        </p:nvSpPr>
        <p:spPr>
          <a:xfrm>
            <a:off x="7172672" y="-32712"/>
            <a:ext cx="237626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Panasonic×TOKAI</a:t>
            </a:r>
            <a:r>
              <a:rPr lang="en-US" altLang="ja-JP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 UNIV</a:t>
            </a:r>
            <a:endParaRPr lang="ja-JP" altLang="en-US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</a:endParaRPr>
          </a:p>
        </p:txBody>
      </p:sp>
      <p:sp>
        <p:nvSpPr>
          <p:cNvPr id="5" name="正方形/長方形 12"/>
          <p:cNvSpPr/>
          <p:nvPr userDrawn="1"/>
        </p:nvSpPr>
        <p:spPr>
          <a:xfrm>
            <a:off x="5830888" y="214313"/>
            <a:ext cx="3313112" cy="4603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5467145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7"/>
          <p:cNvSpPr/>
          <p:nvPr userDrawn="1"/>
        </p:nvSpPr>
        <p:spPr>
          <a:xfrm>
            <a:off x="0" y="-27384"/>
            <a:ext cx="9144000" cy="122413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557963"/>
            <a:ext cx="19796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9"/>
          <p:cNvSpPr txBox="1"/>
          <p:nvPr userDrawn="1"/>
        </p:nvSpPr>
        <p:spPr>
          <a:xfrm>
            <a:off x="7172672" y="-32712"/>
            <a:ext cx="237626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Panasonic×TOKAI</a:t>
            </a:r>
            <a:r>
              <a:rPr lang="en-US" altLang="ja-JP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 UNIV</a:t>
            </a:r>
            <a:endParaRPr lang="ja-JP" altLang="en-US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</a:endParaRPr>
          </a:p>
        </p:txBody>
      </p:sp>
      <p:sp>
        <p:nvSpPr>
          <p:cNvPr id="5" name="正方形/長方形 12"/>
          <p:cNvSpPr/>
          <p:nvPr userDrawn="1"/>
        </p:nvSpPr>
        <p:spPr>
          <a:xfrm>
            <a:off x="5830888" y="214313"/>
            <a:ext cx="3313112" cy="4603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0165433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7"/>
          <p:cNvSpPr/>
          <p:nvPr userDrawn="1"/>
        </p:nvSpPr>
        <p:spPr>
          <a:xfrm>
            <a:off x="0" y="-27384"/>
            <a:ext cx="9144000" cy="122413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557963"/>
            <a:ext cx="19796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9"/>
          <p:cNvSpPr txBox="1"/>
          <p:nvPr userDrawn="1"/>
        </p:nvSpPr>
        <p:spPr>
          <a:xfrm>
            <a:off x="7172672" y="-32712"/>
            <a:ext cx="237626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Panasonic×TOKAI</a:t>
            </a:r>
            <a:r>
              <a:rPr lang="en-US" altLang="ja-JP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 UNIV</a:t>
            </a:r>
            <a:endParaRPr lang="ja-JP" altLang="en-US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</a:endParaRPr>
          </a:p>
        </p:txBody>
      </p:sp>
      <p:sp>
        <p:nvSpPr>
          <p:cNvPr id="5" name="正方形/長方形 12"/>
          <p:cNvSpPr/>
          <p:nvPr userDrawn="1"/>
        </p:nvSpPr>
        <p:spPr>
          <a:xfrm>
            <a:off x="5830888" y="214313"/>
            <a:ext cx="3313112" cy="4603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037005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7"/>
          <p:cNvSpPr/>
          <p:nvPr userDrawn="1"/>
        </p:nvSpPr>
        <p:spPr>
          <a:xfrm>
            <a:off x="0" y="-27384"/>
            <a:ext cx="9144000" cy="122413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557963"/>
            <a:ext cx="19796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9"/>
          <p:cNvSpPr txBox="1"/>
          <p:nvPr userDrawn="1"/>
        </p:nvSpPr>
        <p:spPr>
          <a:xfrm>
            <a:off x="7172672" y="-32712"/>
            <a:ext cx="237626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Panasonic×TOKAI</a:t>
            </a:r>
            <a:r>
              <a:rPr lang="en-US" altLang="ja-JP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 UNIV</a:t>
            </a:r>
            <a:endParaRPr lang="ja-JP" altLang="en-US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</a:endParaRPr>
          </a:p>
        </p:txBody>
      </p:sp>
      <p:sp>
        <p:nvSpPr>
          <p:cNvPr id="5" name="正方形/長方形 12"/>
          <p:cNvSpPr/>
          <p:nvPr userDrawn="1"/>
        </p:nvSpPr>
        <p:spPr>
          <a:xfrm>
            <a:off x="5830888" y="214313"/>
            <a:ext cx="3313112" cy="4603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615291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7"/>
          <p:cNvSpPr/>
          <p:nvPr userDrawn="1"/>
        </p:nvSpPr>
        <p:spPr>
          <a:xfrm>
            <a:off x="0" y="-27384"/>
            <a:ext cx="9144000" cy="122413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557963"/>
            <a:ext cx="19796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9"/>
          <p:cNvSpPr txBox="1"/>
          <p:nvPr userDrawn="1"/>
        </p:nvSpPr>
        <p:spPr>
          <a:xfrm>
            <a:off x="7172672" y="-32712"/>
            <a:ext cx="237626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Panasonic×TOKAI</a:t>
            </a:r>
            <a:r>
              <a:rPr lang="en-US" altLang="ja-JP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 UNIV</a:t>
            </a:r>
            <a:endParaRPr lang="ja-JP" altLang="en-US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</a:endParaRPr>
          </a:p>
        </p:txBody>
      </p:sp>
      <p:sp>
        <p:nvSpPr>
          <p:cNvPr id="5" name="正方形/長方形 12"/>
          <p:cNvSpPr/>
          <p:nvPr userDrawn="1"/>
        </p:nvSpPr>
        <p:spPr>
          <a:xfrm>
            <a:off x="5830888" y="214313"/>
            <a:ext cx="3313112" cy="4603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69677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943C7-0C4A-40F9-959E-2B6194050D39}" type="datetimeFigureOut">
              <a:rPr lang="ja-JP" altLang="en-US"/>
              <a:pPr>
                <a:defRPr/>
              </a:pPr>
              <a:t>2011/9/20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D22A1-6D66-4463-8CCA-637FEBD25F5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4804011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5"/>
          <p:cNvSpPr/>
          <p:nvPr userDrawn="1"/>
        </p:nvSpPr>
        <p:spPr>
          <a:xfrm>
            <a:off x="0" y="-27384"/>
            <a:ext cx="9144000" cy="122413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" name="テキスト ボックス 6"/>
          <p:cNvSpPr txBox="1"/>
          <p:nvPr userDrawn="1"/>
        </p:nvSpPr>
        <p:spPr>
          <a:xfrm>
            <a:off x="5796136" y="-962"/>
            <a:ext cx="3600401" cy="2616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100" b="1" dirty="0">
                <a:ln w="50800"/>
                <a:gradFill flip="none" rotWithShape="1">
                  <a:gsLst>
                    <a:gs pos="0">
                      <a:schemeClr val="bg1">
                        <a:shade val="50000"/>
                        <a:tint val="66000"/>
                        <a:satMod val="160000"/>
                      </a:schemeClr>
                    </a:gs>
                    <a:gs pos="50000">
                      <a:schemeClr val="bg1">
                        <a:shade val="50000"/>
                        <a:tint val="44500"/>
                        <a:satMod val="160000"/>
                      </a:schemeClr>
                    </a:gs>
                    <a:gs pos="100000">
                      <a:schemeClr val="bg1">
                        <a:shade val="50000"/>
                        <a:tint val="23500"/>
                        <a:satMod val="160000"/>
                      </a:schemeClr>
                    </a:gs>
                  </a:gsLst>
                  <a:lin ang="18900000" scaled="1"/>
                  <a:tileRect/>
                </a:gradFill>
                <a:latin typeface="+mn-lt"/>
                <a:ea typeface="+mn-ea"/>
              </a:rPr>
              <a:t>Light Power Project-Solar Car Team</a:t>
            </a:r>
            <a:endParaRPr lang="ja-JP" altLang="en-US" sz="1100" b="1" dirty="0">
              <a:ln w="50800"/>
              <a:gradFill flip="none" rotWithShape="1">
                <a:gsLst>
                  <a:gs pos="0">
                    <a:schemeClr val="bg1">
                      <a:shade val="50000"/>
                      <a:tint val="66000"/>
                      <a:satMod val="160000"/>
                    </a:schemeClr>
                  </a:gs>
                  <a:gs pos="50000">
                    <a:schemeClr val="bg1">
                      <a:shade val="50000"/>
                      <a:tint val="44500"/>
                      <a:satMod val="160000"/>
                    </a:schemeClr>
                  </a:gs>
                  <a:gs pos="100000">
                    <a:schemeClr val="bg1">
                      <a:shade val="50000"/>
                      <a:tint val="23500"/>
                      <a:satMod val="160000"/>
                    </a:schemeClr>
                  </a:gs>
                </a:gsLst>
                <a:lin ang="18900000" scaled="1"/>
                <a:tileRect/>
              </a:gradFill>
              <a:latin typeface="+mn-lt"/>
              <a:ea typeface="+mn-e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/>
        </p:blipFill>
        <p:spPr bwMode="auto">
          <a:xfrm>
            <a:off x="8063880" y="7574"/>
            <a:ext cx="981161" cy="19169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正方形/長方形 8"/>
          <p:cNvSpPr/>
          <p:nvPr userDrawn="1"/>
        </p:nvSpPr>
        <p:spPr>
          <a:xfrm>
            <a:off x="5830888" y="214313"/>
            <a:ext cx="3313112" cy="4603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3487317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0" y="0"/>
            <a:ext cx="9144000" cy="1390650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rgbClr val="00CC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01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6013" y="6484938"/>
            <a:ext cx="1677987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8749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7"/>
          <p:cNvSpPr/>
          <p:nvPr userDrawn="1"/>
        </p:nvSpPr>
        <p:spPr>
          <a:xfrm>
            <a:off x="0" y="-27384"/>
            <a:ext cx="9144000" cy="122413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557963"/>
            <a:ext cx="19796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9"/>
          <p:cNvSpPr txBox="1"/>
          <p:nvPr userDrawn="1"/>
        </p:nvSpPr>
        <p:spPr>
          <a:xfrm>
            <a:off x="7172672" y="-32712"/>
            <a:ext cx="237626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Panasonic×TOKAI</a:t>
            </a:r>
            <a:r>
              <a:rPr lang="en-US" altLang="ja-JP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 UNIV</a:t>
            </a:r>
            <a:endParaRPr lang="ja-JP" altLang="en-US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</a:endParaRPr>
          </a:p>
        </p:txBody>
      </p:sp>
      <p:sp>
        <p:nvSpPr>
          <p:cNvPr id="5" name="正方形/長方形 12"/>
          <p:cNvSpPr/>
          <p:nvPr userDrawn="1"/>
        </p:nvSpPr>
        <p:spPr>
          <a:xfrm>
            <a:off x="5830888" y="214313"/>
            <a:ext cx="3313112" cy="4603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6338064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7"/>
          <p:cNvSpPr/>
          <p:nvPr userDrawn="1"/>
        </p:nvSpPr>
        <p:spPr>
          <a:xfrm>
            <a:off x="0" y="-27384"/>
            <a:ext cx="9144000" cy="122413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557963"/>
            <a:ext cx="19796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9"/>
          <p:cNvSpPr txBox="1"/>
          <p:nvPr userDrawn="1"/>
        </p:nvSpPr>
        <p:spPr>
          <a:xfrm>
            <a:off x="7172672" y="-32712"/>
            <a:ext cx="237626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Panasonic×TOKAI</a:t>
            </a:r>
            <a:r>
              <a:rPr lang="en-US" altLang="ja-JP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 UNIV</a:t>
            </a:r>
            <a:endParaRPr lang="ja-JP" altLang="en-US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</a:endParaRPr>
          </a:p>
        </p:txBody>
      </p:sp>
      <p:sp>
        <p:nvSpPr>
          <p:cNvPr id="5" name="正方形/長方形 12"/>
          <p:cNvSpPr/>
          <p:nvPr userDrawn="1"/>
        </p:nvSpPr>
        <p:spPr>
          <a:xfrm>
            <a:off x="5830888" y="214313"/>
            <a:ext cx="3313112" cy="4603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284778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7"/>
          <p:cNvSpPr/>
          <p:nvPr userDrawn="1"/>
        </p:nvSpPr>
        <p:spPr>
          <a:xfrm>
            <a:off x="0" y="-27384"/>
            <a:ext cx="9144000" cy="122413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557963"/>
            <a:ext cx="19796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9"/>
          <p:cNvSpPr txBox="1"/>
          <p:nvPr userDrawn="1"/>
        </p:nvSpPr>
        <p:spPr>
          <a:xfrm>
            <a:off x="7172672" y="-32712"/>
            <a:ext cx="237626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Panasonic×TOKAI</a:t>
            </a:r>
            <a:r>
              <a:rPr lang="en-US" altLang="ja-JP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 UNIV</a:t>
            </a:r>
            <a:endParaRPr lang="ja-JP" altLang="en-US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</a:endParaRPr>
          </a:p>
        </p:txBody>
      </p:sp>
      <p:sp>
        <p:nvSpPr>
          <p:cNvPr id="5" name="正方形/長方形 12"/>
          <p:cNvSpPr/>
          <p:nvPr userDrawn="1"/>
        </p:nvSpPr>
        <p:spPr>
          <a:xfrm>
            <a:off x="5830888" y="214313"/>
            <a:ext cx="3313112" cy="4603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5132526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7"/>
          <p:cNvSpPr/>
          <p:nvPr userDrawn="1"/>
        </p:nvSpPr>
        <p:spPr>
          <a:xfrm>
            <a:off x="0" y="-27384"/>
            <a:ext cx="9144000" cy="122413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557963"/>
            <a:ext cx="19796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9"/>
          <p:cNvSpPr txBox="1"/>
          <p:nvPr userDrawn="1"/>
        </p:nvSpPr>
        <p:spPr>
          <a:xfrm>
            <a:off x="7172672" y="-32712"/>
            <a:ext cx="237626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Panasonic×TOKAI</a:t>
            </a:r>
            <a:r>
              <a:rPr lang="en-US" altLang="ja-JP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 UNIV</a:t>
            </a:r>
            <a:endParaRPr lang="ja-JP" altLang="en-US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</a:endParaRPr>
          </a:p>
        </p:txBody>
      </p:sp>
      <p:sp>
        <p:nvSpPr>
          <p:cNvPr id="5" name="正方形/長方形 12"/>
          <p:cNvSpPr/>
          <p:nvPr userDrawn="1"/>
        </p:nvSpPr>
        <p:spPr>
          <a:xfrm>
            <a:off x="5830888" y="214313"/>
            <a:ext cx="3313112" cy="4603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9042814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7"/>
          <p:cNvSpPr/>
          <p:nvPr userDrawn="1"/>
        </p:nvSpPr>
        <p:spPr>
          <a:xfrm>
            <a:off x="0" y="-27384"/>
            <a:ext cx="9144000" cy="122413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557963"/>
            <a:ext cx="19796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9"/>
          <p:cNvSpPr txBox="1"/>
          <p:nvPr userDrawn="1"/>
        </p:nvSpPr>
        <p:spPr>
          <a:xfrm>
            <a:off x="7172672" y="-32712"/>
            <a:ext cx="237626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Panasonic×TOKAI</a:t>
            </a:r>
            <a:r>
              <a:rPr lang="en-US" altLang="ja-JP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 UNIV</a:t>
            </a:r>
            <a:endParaRPr lang="ja-JP" altLang="en-US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</a:endParaRPr>
          </a:p>
        </p:txBody>
      </p:sp>
      <p:sp>
        <p:nvSpPr>
          <p:cNvPr id="5" name="正方形/長方形 12"/>
          <p:cNvSpPr/>
          <p:nvPr userDrawn="1"/>
        </p:nvSpPr>
        <p:spPr>
          <a:xfrm>
            <a:off x="5830888" y="214313"/>
            <a:ext cx="3313112" cy="4603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8271695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7"/>
          <p:cNvSpPr/>
          <p:nvPr userDrawn="1"/>
        </p:nvSpPr>
        <p:spPr>
          <a:xfrm>
            <a:off x="0" y="-27384"/>
            <a:ext cx="9144000" cy="122413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557963"/>
            <a:ext cx="19796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9"/>
          <p:cNvSpPr txBox="1"/>
          <p:nvPr userDrawn="1"/>
        </p:nvSpPr>
        <p:spPr>
          <a:xfrm>
            <a:off x="7172672" y="-32712"/>
            <a:ext cx="237626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Panasonic×TOKAI</a:t>
            </a:r>
            <a:r>
              <a:rPr lang="en-US" altLang="ja-JP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 UNIV</a:t>
            </a:r>
            <a:endParaRPr lang="ja-JP" altLang="en-US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</a:endParaRPr>
          </a:p>
        </p:txBody>
      </p:sp>
      <p:sp>
        <p:nvSpPr>
          <p:cNvPr id="5" name="正方形/長方形 12"/>
          <p:cNvSpPr/>
          <p:nvPr userDrawn="1"/>
        </p:nvSpPr>
        <p:spPr>
          <a:xfrm>
            <a:off x="5830888" y="214313"/>
            <a:ext cx="3313112" cy="4603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9845029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7"/>
          <p:cNvSpPr/>
          <p:nvPr userDrawn="1"/>
        </p:nvSpPr>
        <p:spPr>
          <a:xfrm>
            <a:off x="0" y="-27384"/>
            <a:ext cx="9144000" cy="1224136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557963"/>
            <a:ext cx="19796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9"/>
          <p:cNvSpPr txBox="1"/>
          <p:nvPr userDrawn="1"/>
        </p:nvSpPr>
        <p:spPr>
          <a:xfrm>
            <a:off x="7172672" y="-32712"/>
            <a:ext cx="237626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Panasonic×TOKAI</a:t>
            </a:r>
            <a:r>
              <a:rPr lang="en-US" altLang="ja-JP" sz="1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ea typeface="+mn-ea"/>
              </a:rPr>
              <a:t> UNIV</a:t>
            </a:r>
            <a:endParaRPr lang="ja-JP" altLang="en-US" sz="1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ea typeface="+mn-ea"/>
            </a:endParaRPr>
          </a:p>
        </p:txBody>
      </p:sp>
      <p:sp>
        <p:nvSpPr>
          <p:cNvPr id="5" name="正方形/長方形 12"/>
          <p:cNvSpPr/>
          <p:nvPr userDrawn="1"/>
        </p:nvSpPr>
        <p:spPr>
          <a:xfrm>
            <a:off x="5830888" y="214313"/>
            <a:ext cx="3313112" cy="4603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049664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FEA69-4369-458E-BE59-84C885FE7D32}" type="datetimeFigureOut">
              <a:rPr lang="ja-JP" altLang="en-US"/>
              <a:pPr>
                <a:defRPr/>
              </a:pPr>
              <a:t>2011/9/20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ECC91-14C2-4089-BFC2-EB06AE855BA7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33771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E8914-0465-4D29-8C62-A68655E1ED1B}" type="datetimeFigureOut">
              <a:rPr lang="ja-JP" altLang="en-US"/>
              <a:pPr>
                <a:defRPr/>
              </a:pPr>
              <a:t>2011/9/20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7D055-27DA-47A9-89FC-5E3EAF47F20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54975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17898-3649-44D3-9AED-3BE3D44CF2B0}" type="datetimeFigureOut">
              <a:rPr lang="ja-JP" altLang="en-US"/>
              <a:pPr>
                <a:defRPr/>
              </a:pPr>
              <a:t>2011/9/20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EA75F-751C-42B9-938E-47B26FFE226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61483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4A5B1-AD22-45A7-889A-20AC99168E79}" type="datetimeFigureOut">
              <a:rPr lang="ja-JP" altLang="en-US"/>
              <a:pPr>
                <a:defRPr/>
              </a:pPr>
              <a:t>2011/9/20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E6CFF-B6E8-4E20-9517-9311D6B8386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364013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F659D-93A2-4EF5-9BA8-4B6785026D5E}" type="datetimeFigureOut">
              <a:rPr lang="ja-JP" altLang="en-US"/>
              <a:pPr>
                <a:defRPr/>
              </a:pPr>
              <a:t>2011/9/20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9FE0F-2402-4B6A-8FA5-BE1B0D78792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914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AF416-4824-4BDC-B210-572E50EEF399}" type="datetimeFigureOut">
              <a:rPr lang="ja-JP" altLang="en-US"/>
              <a:pPr>
                <a:defRPr/>
              </a:pPr>
              <a:t>2011/9/20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C7865-A374-4423-ADB3-CE99AAD9598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09688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D77CA5E-9AC6-4AE0-95C4-947EB785221F}" type="datetimeFigureOut">
              <a:rPr lang="ja-JP" altLang="en-US"/>
              <a:pPr>
                <a:defRPr/>
              </a:pPr>
              <a:t>2011/9/20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1C01F3A-DC6B-40C7-8052-FF7C43490B5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20" r:id="rId12"/>
    <p:sldLayoutId id="2147484221" r:id="rId13"/>
    <p:sldLayoutId id="2147484222" r:id="rId14"/>
    <p:sldLayoutId id="2147484223" r:id="rId15"/>
    <p:sldLayoutId id="2147484224" r:id="rId16"/>
    <p:sldLayoutId id="2147484225" r:id="rId17"/>
    <p:sldLayoutId id="2147484226" r:id="rId18"/>
    <p:sldLayoutId id="2147484227" r:id="rId19"/>
    <p:sldLayoutId id="2147484228" r:id="rId20"/>
    <p:sldLayoutId id="2147484229" r:id="rId21"/>
    <p:sldLayoutId id="2147484230" r:id="rId22"/>
    <p:sldLayoutId id="2147484231" r:id="rId23"/>
    <p:sldLayoutId id="2147484232" r:id="rId24"/>
    <p:sldLayoutId id="2147484233" r:id="rId25"/>
    <p:sldLayoutId id="2147484234" r:id="rId26"/>
    <p:sldLayoutId id="2147484235" r:id="rId27"/>
    <p:sldLayoutId id="2147484236" r:id="rId28"/>
    <p:sldLayoutId id="2147484237" r:id="rId29"/>
    <p:sldLayoutId id="2147484238" r:id="rId30"/>
    <p:sldLayoutId id="2147484239" r:id="rId31"/>
    <p:sldLayoutId id="2147484240" r:id="rId32"/>
    <p:sldLayoutId id="2147484241" r:id="rId33"/>
    <p:sldLayoutId id="2147484242" r:id="rId34"/>
    <p:sldLayoutId id="2147484243" r:id="rId35"/>
    <p:sldLayoutId id="2147484244" r:id="rId36"/>
    <p:sldLayoutId id="2147484245" r:id="rId37"/>
    <p:sldLayoutId id="2147484246" r:id="rId3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HGPｺﾞｼｯｸM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HGPｺﾞｼｯｸM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HGPｺﾞｼｯｸM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HGPｺﾞｼｯｸM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4.png"/><Relationship Id="rId4" Type="http://schemas.openxmlformats.org/officeDocument/2006/relationships/image" Target="../media/image4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7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jpe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kimuhide\Documents\WSC2011\wsc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74" y="332656"/>
            <a:ext cx="421849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正方形/長方形 8"/>
          <p:cNvSpPr>
            <a:spLocks noChangeArrowheads="1"/>
          </p:cNvSpPr>
          <p:nvPr/>
        </p:nvSpPr>
        <p:spPr bwMode="auto">
          <a:xfrm>
            <a:off x="251520" y="4941168"/>
            <a:ext cx="87476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+mj-ea"/>
                <a:ea typeface="+mj-ea"/>
              </a:rPr>
              <a:t>チーム監督   </a:t>
            </a:r>
            <a:r>
              <a:rPr lang="ja-JP" altLang="en-US" sz="2400" b="1" dirty="0" smtClean="0">
                <a:latin typeface="+mj-ea"/>
                <a:ea typeface="+mj-ea"/>
              </a:rPr>
              <a:t>木村</a:t>
            </a:r>
            <a:r>
              <a:rPr lang="ja-JP" altLang="en-US" sz="2400" b="1" dirty="0">
                <a:latin typeface="+mj-ea"/>
                <a:ea typeface="+mj-ea"/>
              </a:rPr>
              <a:t>英樹　東海</a:t>
            </a:r>
            <a:r>
              <a:rPr lang="ja-JP" altLang="en-US" sz="2400" b="1" dirty="0" smtClean="0">
                <a:latin typeface="+mj-ea"/>
                <a:ea typeface="+mj-ea"/>
              </a:rPr>
              <a:t>大学 工学部 電気</a:t>
            </a:r>
            <a:r>
              <a:rPr lang="ja-JP" altLang="en-US" sz="2400" b="1" dirty="0">
                <a:latin typeface="+mj-ea"/>
                <a:ea typeface="+mj-ea"/>
              </a:rPr>
              <a:t>電子工</a:t>
            </a:r>
            <a:r>
              <a:rPr lang="ja-JP" altLang="en-US" sz="2400" b="1" dirty="0" smtClean="0">
                <a:latin typeface="+mj-ea"/>
                <a:ea typeface="+mj-ea"/>
              </a:rPr>
              <a:t>学科 教授</a:t>
            </a:r>
            <a:endParaRPr lang="en-US" altLang="ja-JP" sz="2400" b="1" dirty="0">
              <a:latin typeface="+mj-ea"/>
              <a:ea typeface="+mj-ea"/>
            </a:endParaRPr>
          </a:p>
          <a:p>
            <a:r>
              <a:rPr lang="ja-JP" altLang="en-US" sz="2400" b="1" dirty="0" smtClean="0">
                <a:latin typeface="+mj-ea"/>
                <a:ea typeface="+mj-ea"/>
              </a:rPr>
              <a:t>学生リーダー  瀧</a:t>
            </a:r>
            <a:r>
              <a:rPr lang="ja-JP" altLang="en-US" sz="2400" b="1" dirty="0">
                <a:latin typeface="+mj-ea"/>
                <a:ea typeface="+mj-ea"/>
              </a:rPr>
              <a:t> </a:t>
            </a:r>
            <a:r>
              <a:rPr lang="ja-JP" altLang="en-US" sz="2400" b="1" dirty="0" smtClean="0">
                <a:latin typeface="+mj-ea"/>
                <a:ea typeface="+mj-ea"/>
              </a:rPr>
              <a:t>淳一</a:t>
            </a:r>
            <a:r>
              <a:rPr lang="ja-JP" altLang="en-US" sz="2400" b="1" dirty="0">
                <a:latin typeface="+mj-ea"/>
                <a:ea typeface="+mj-ea"/>
              </a:rPr>
              <a:t>　 東海</a:t>
            </a:r>
            <a:r>
              <a:rPr lang="ja-JP" altLang="en-US" sz="2400" b="1" dirty="0" smtClean="0">
                <a:latin typeface="+mj-ea"/>
                <a:ea typeface="+mj-ea"/>
              </a:rPr>
              <a:t>大学 工学部 動力</a:t>
            </a:r>
            <a:r>
              <a:rPr lang="ja-JP" altLang="en-US" sz="2400" b="1" dirty="0">
                <a:latin typeface="+mj-ea"/>
                <a:ea typeface="+mj-ea"/>
              </a:rPr>
              <a:t>機械工</a:t>
            </a:r>
            <a:r>
              <a:rPr lang="ja-JP" altLang="en-US" sz="2400" b="1" dirty="0" smtClean="0">
                <a:latin typeface="+mj-ea"/>
                <a:ea typeface="+mj-ea"/>
              </a:rPr>
              <a:t>学科 ３年</a:t>
            </a:r>
            <a:endParaRPr lang="en-US" altLang="ja-JP" sz="2400" b="1" dirty="0">
              <a:latin typeface="+mj-ea"/>
              <a:ea typeface="+mj-ea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923928" y="1285647"/>
            <a:ext cx="5039244" cy="149528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225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P丸ゴシック体E" pitchFamily="50" charset="-128"/>
                <a:ea typeface="AR P丸ゴシック体E" pitchFamily="50" charset="-128"/>
              </a:rPr>
              <a:t>オーストラリア</a:t>
            </a:r>
            <a:r>
              <a:rPr lang="ja-JP" alt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P丸ゴシック体E" pitchFamily="50" charset="-128"/>
                <a:ea typeface="AR P丸ゴシック体E" pitchFamily="50" charset="-128"/>
              </a:rPr>
              <a:t>大陸縦断</a:t>
            </a:r>
            <a:endParaRPr lang="en-US" altLang="ja-JP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 P丸ゴシック体E" pitchFamily="50" charset="-128"/>
              <a:ea typeface="AR P丸ゴシック体E" pitchFamily="50" charset="-128"/>
            </a:endParaRPr>
          </a:p>
          <a:p>
            <a:pPr algn="ctr" fontAlgn="auto">
              <a:spcBef>
                <a:spcPts val="225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 P丸ゴシック体E" pitchFamily="50" charset="-128"/>
                <a:ea typeface="AR P丸ゴシック体E" pitchFamily="50" charset="-128"/>
              </a:rPr>
              <a:t>ソーラーカーレース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726658" y="2989263"/>
            <a:ext cx="32752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225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ja-JP" sz="6000" b="1" dirty="0" err="1" smtClean="0">
                <a:solidFill>
                  <a:srgbClr val="0000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参戦</a:t>
            </a:r>
            <a:r>
              <a:rPr lang="ja-JP" altLang="en-US" sz="6000" b="1" dirty="0" smtClean="0">
                <a:solidFill>
                  <a:srgbClr val="0000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計画</a:t>
            </a:r>
            <a:endParaRPr lang="ja-JP" altLang="en-US" sz="6000" b="1" dirty="0">
              <a:solidFill>
                <a:srgbClr val="0000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593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5418" y="5929313"/>
            <a:ext cx="44370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でかちゃれロゴ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515" y="5831681"/>
            <a:ext cx="85812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874350"/>
            <a:ext cx="1261913" cy="84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215137" y="316987"/>
            <a:ext cx="269817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技術の</a:t>
            </a:r>
            <a:r>
              <a:rPr lang="ja-JP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結集</a:t>
            </a:r>
            <a:endParaRPr lang="en-US" altLang="ja-JP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1268760"/>
            <a:ext cx="5220072" cy="547260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Char char="n"/>
            </a:pPr>
            <a:r>
              <a:rPr lang="ja-JP" altLang="en-US" sz="2400" b="1" dirty="0" smtClean="0"/>
              <a:t>空力解析</a:t>
            </a:r>
            <a:r>
              <a:rPr lang="ja-JP" altLang="en-US" sz="2400" dirty="0" smtClean="0"/>
              <a:t>：ヤマハ発動機のスーパーコンピューターおよびソフトウェアクレイドル社スクリューテトラを用いて空力解析を行い、４％の空気抵抗低減に成功した。</a:t>
            </a:r>
            <a:endParaRPr lang="ja-JP" altLang="en-US" sz="24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Char char="n"/>
            </a:pPr>
            <a:r>
              <a:rPr lang="ja-JP" altLang="en-US" sz="2400" b="1" dirty="0"/>
              <a:t>モータ</a:t>
            </a:r>
            <a:r>
              <a:rPr lang="ja-JP" altLang="en-US" sz="2400" dirty="0" smtClean="0"/>
              <a:t>：</a:t>
            </a:r>
            <a:r>
              <a:rPr lang="ja-JP" altLang="en-US" sz="2400" dirty="0"/>
              <a:t>ミツバ製「ブラシレス</a:t>
            </a:r>
            <a:r>
              <a:rPr lang="en-US" altLang="ja-JP" sz="2400" dirty="0"/>
              <a:t>DC</a:t>
            </a:r>
            <a:r>
              <a:rPr lang="ja-JP" altLang="en-US" sz="2400" dirty="0"/>
              <a:t>ダイレクトドライブモータ</a:t>
            </a:r>
            <a:r>
              <a:rPr lang="ja-JP" altLang="en-US" sz="2400" dirty="0" smtClean="0"/>
              <a:t>」</a:t>
            </a:r>
            <a:r>
              <a:rPr lang="ja-JP" altLang="en-US" sz="2400" dirty="0"/>
              <a:t>に</a:t>
            </a:r>
            <a:r>
              <a:rPr lang="ja-JP" altLang="en-US" sz="2400" dirty="0" smtClean="0"/>
              <a:t>日本</a:t>
            </a:r>
            <a:r>
              <a:rPr lang="ja-JP" altLang="en-US" sz="2400" dirty="0"/>
              <a:t>ケミコン製「鉄系アモルファスコア」や「アルミ電解コンデンサ</a:t>
            </a:r>
            <a:r>
              <a:rPr lang="ja-JP" altLang="en-US" sz="2400" dirty="0" smtClean="0"/>
              <a:t>」、</a:t>
            </a:r>
            <a:r>
              <a:rPr lang="en-US" altLang="ja-JP" sz="2400" dirty="0" smtClean="0"/>
              <a:t> </a:t>
            </a:r>
            <a:r>
              <a:rPr lang="ja-JP" altLang="en-US" sz="2400" dirty="0"/>
              <a:t>ジェイテクト</a:t>
            </a:r>
            <a:r>
              <a:rPr lang="ja-JP" altLang="en-US" sz="2400" dirty="0" smtClean="0"/>
              <a:t>製セラミックボールベアリングを組み合わせることで、変換</a:t>
            </a:r>
            <a:r>
              <a:rPr lang="ja-JP" altLang="en-US" sz="2400" dirty="0"/>
              <a:t>効率</a:t>
            </a:r>
            <a:r>
              <a:rPr lang="en-US" altLang="ja-JP" sz="2400" dirty="0"/>
              <a:t>97</a:t>
            </a:r>
            <a:r>
              <a:rPr lang="en-US" altLang="ja-JP" sz="2400" dirty="0" smtClean="0"/>
              <a:t>%</a:t>
            </a:r>
            <a:r>
              <a:rPr lang="ja-JP" altLang="en-US" sz="2400" dirty="0" smtClean="0"/>
              <a:t>を達成。</a:t>
            </a:r>
            <a:endParaRPr lang="en-US" altLang="ja-JP" sz="2400" dirty="0" smtClean="0"/>
          </a:p>
          <a:p>
            <a:pPr eaLnBrk="1" hangingPunct="1">
              <a:buFont typeface="Wingdings" pitchFamily="2" charset="2"/>
              <a:buChar char="n"/>
            </a:pPr>
            <a:r>
              <a:rPr lang="ja-JP" altLang="en-US" sz="2400" dirty="0" smtClean="0"/>
              <a:t>タイヤ：ミシュラン製「低転がり抵抗ラジアルタイヤ」は、乗用車用タイヤに比べて約</a:t>
            </a:r>
            <a:r>
              <a:rPr lang="en-US" altLang="ja-JP" sz="2400" dirty="0" smtClean="0"/>
              <a:t>1/3</a:t>
            </a:r>
            <a:r>
              <a:rPr lang="ja-JP" altLang="en-US" sz="2400" dirty="0" smtClean="0"/>
              <a:t>の抵抗に。</a:t>
            </a:r>
            <a:endParaRPr lang="ja-JP" altLang="en-US" sz="2400" dirty="0" smtClean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8076" y="1772816"/>
            <a:ext cx="3756412" cy="81035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  <a:effectLst/>
        </p:spPr>
      </p:pic>
      <p:grpSp>
        <p:nvGrpSpPr>
          <p:cNvPr id="32" name="グループ化 31"/>
          <p:cNvGrpSpPr/>
          <p:nvPr/>
        </p:nvGrpSpPr>
        <p:grpSpPr>
          <a:xfrm>
            <a:off x="5478982" y="2597252"/>
            <a:ext cx="3214600" cy="687732"/>
            <a:chOff x="1219200" y="1371600"/>
            <a:chExt cx="7315200" cy="1981200"/>
          </a:xfrm>
        </p:grpSpPr>
        <p:sp>
          <p:nvSpPr>
            <p:cNvPr id="33" name="Rectangle 5"/>
            <p:cNvSpPr>
              <a:spLocks noChangeArrowheads="1"/>
            </p:cNvSpPr>
            <p:nvPr/>
          </p:nvSpPr>
          <p:spPr bwMode="auto">
            <a:xfrm>
              <a:off x="1219200" y="1752600"/>
              <a:ext cx="3657600" cy="160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" name="Rectangle 6"/>
            <p:cNvSpPr>
              <a:spLocks noChangeArrowheads="1"/>
            </p:cNvSpPr>
            <p:nvPr/>
          </p:nvSpPr>
          <p:spPr bwMode="auto">
            <a:xfrm>
              <a:off x="4876800" y="1752600"/>
              <a:ext cx="3657600" cy="160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>
              <a:off x="1219200" y="1371600"/>
              <a:ext cx="36576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ja-JP" altLang="en-US" sz="1200" dirty="0"/>
                <a:t>上面</a:t>
              </a:r>
            </a:p>
          </p:txBody>
        </p:sp>
        <p:sp>
          <p:nvSpPr>
            <p:cNvPr id="36" name="Rectangle 8"/>
            <p:cNvSpPr>
              <a:spLocks noChangeArrowheads="1"/>
            </p:cNvSpPr>
            <p:nvPr/>
          </p:nvSpPr>
          <p:spPr bwMode="auto">
            <a:xfrm>
              <a:off x="4876800" y="1371600"/>
              <a:ext cx="36576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ja-JP" altLang="en-US" sz="1200" dirty="0"/>
                <a:t>下面</a:t>
              </a:r>
            </a:p>
          </p:txBody>
        </p:sp>
        <p:pic>
          <p:nvPicPr>
            <p:cNvPr id="44" name="Picture 1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575" y="1847850"/>
              <a:ext cx="3198813" cy="1100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8550" y="2971800"/>
              <a:ext cx="2476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2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813" y="1811338"/>
              <a:ext cx="3203575" cy="1101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250" name="Picture 2" descr="C:\Users\kimuhide\Desktop\11challenger-M01.jpg"/>
          <p:cNvPicPr>
            <a:picLocks noChangeAspect="1" noChangeArrowheads="1"/>
          </p:cNvPicPr>
          <p:nvPr/>
        </p:nvPicPr>
        <p:blipFill>
          <a:blip r:embed="rId7" cstate="screen">
            <a:lum bright="10000"/>
          </a:blip>
          <a:srcRect/>
          <a:stretch>
            <a:fillRect/>
          </a:stretch>
        </p:blipFill>
        <p:spPr bwMode="auto">
          <a:xfrm>
            <a:off x="5121436" y="3573016"/>
            <a:ext cx="4022564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5271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608393" y="316987"/>
            <a:ext cx="391164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メンバー紹介</a:t>
            </a:r>
          </a:p>
        </p:txBody>
      </p:sp>
      <p:sp>
        <p:nvSpPr>
          <p:cNvPr id="75780" name="正方形/長方形 7"/>
          <p:cNvSpPr>
            <a:spLocks noChangeArrowheads="1"/>
          </p:cNvSpPr>
          <p:nvPr/>
        </p:nvSpPr>
        <p:spPr bwMode="auto">
          <a:xfrm>
            <a:off x="4716463" y="1628775"/>
            <a:ext cx="40401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8775" indent="-358775"/>
            <a:endParaRPr lang="en-US" altLang="ja-JP" sz="2000" b="1">
              <a:latin typeface="HGPｺﾞｼｯｸM" pitchFamily="50" charset="-128"/>
              <a:ea typeface="HGPｺﾞｼｯｸM" pitchFamily="50" charset="-128"/>
            </a:endParaRPr>
          </a:p>
          <a:p>
            <a:pPr marL="358775" indent="-358775"/>
            <a:endParaRPr lang="ja-JP" altLang="en-US" sz="2000" b="1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117764" name="正方形/長方形 13"/>
          <p:cNvSpPr>
            <a:spLocks noChangeArrowheads="1"/>
          </p:cNvSpPr>
          <p:nvPr/>
        </p:nvSpPr>
        <p:spPr bwMode="auto">
          <a:xfrm>
            <a:off x="35496" y="1232168"/>
            <a:ext cx="6048671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7188" indent="-357188">
              <a:defRPr/>
            </a:pPr>
            <a:r>
              <a:rPr lang="ja-JP" altLang="en-US" sz="1600" b="1" dirty="0" smtClean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チームマネージャー</a:t>
            </a:r>
            <a:endParaRPr lang="ja-JP" altLang="en-US" sz="1600" b="1" dirty="0">
              <a:solidFill>
                <a:srgbClr val="000000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marL="357188" indent="-357188"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　</a:t>
            </a:r>
            <a:r>
              <a:rPr lang="ja-JP" altLang="en-US" sz="1600" b="1" dirty="0" smtClean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瀧　淳一（工学部動力機械工学科</a:t>
            </a:r>
            <a:r>
              <a:rPr lang="en-US" altLang="ja-JP" sz="1600" b="1" dirty="0" smtClean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3</a:t>
            </a:r>
            <a:r>
              <a:rPr lang="ja-JP" altLang="en-US" sz="1600" b="1" dirty="0" smtClean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年）</a:t>
            </a:r>
            <a:endParaRPr lang="en-US" altLang="ja-JP" sz="1600" b="1" dirty="0">
              <a:solidFill>
                <a:srgbClr val="000000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marL="357188" indent="-357188">
              <a:defRPr/>
            </a:pPr>
            <a:r>
              <a:rPr lang="ja-JP" altLang="en-US" sz="1600" b="1" dirty="0" smtClean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ドライバー</a:t>
            </a:r>
            <a:endParaRPr lang="en-US" altLang="ja-JP" sz="1600" b="1" dirty="0" smtClean="0">
              <a:solidFill>
                <a:srgbClr val="000000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marL="357188" indent="-357188">
              <a:defRPr/>
            </a:pPr>
            <a:r>
              <a:rPr lang="ja-JP" altLang="en-US" sz="1600" b="1" dirty="0">
                <a:solidFill>
                  <a:srgbClr val="000000"/>
                </a:solidFill>
                <a:ea typeface="HGPｺﾞｼｯｸM" pitchFamily="50" charset="-128"/>
              </a:rPr>
              <a:t>　</a:t>
            </a:r>
            <a:r>
              <a:rPr lang="ja-JP" altLang="en-US" sz="1600" b="1" dirty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徳田　光</a:t>
            </a:r>
            <a:r>
              <a:rPr lang="ja-JP" altLang="en-US" sz="1600" b="1" dirty="0" smtClean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太</a:t>
            </a:r>
            <a:endParaRPr lang="en-US" altLang="ja-JP" sz="1600" b="1" dirty="0" smtClean="0">
              <a:solidFill>
                <a:srgbClr val="000000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marL="357188" indent="-357188">
              <a:defRPr/>
            </a:pPr>
            <a:r>
              <a:rPr lang="ja-JP" altLang="en-US" sz="1600" b="1" dirty="0" smtClean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（大学院工学研究科電気</a:t>
            </a:r>
            <a:r>
              <a:rPr lang="ja-JP" altLang="en-US" sz="1600" b="1" dirty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電子システム工学専攻２年）</a:t>
            </a:r>
            <a:endParaRPr lang="en-US" altLang="ja-JP" sz="1600" b="1" dirty="0">
              <a:solidFill>
                <a:srgbClr val="000000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marL="357188" indent="-357188">
              <a:defRPr/>
            </a:pPr>
            <a:r>
              <a:rPr lang="ja-JP" altLang="en-US" sz="1600" b="1" dirty="0">
                <a:solidFill>
                  <a:srgbClr val="000000"/>
                </a:solidFill>
                <a:ea typeface="HGPｺﾞｼｯｸM" pitchFamily="50" charset="-128"/>
              </a:rPr>
              <a:t>　</a:t>
            </a:r>
            <a:r>
              <a:rPr lang="ja-JP" altLang="en-US" sz="1600" b="1" dirty="0" smtClean="0">
                <a:solidFill>
                  <a:srgbClr val="000000"/>
                </a:solidFill>
                <a:ea typeface="HGPｺﾞｼｯｸM" pitchFamily="50" charset="-128"/>
              </a:rPr>
              <a:t>伊藤</a:t>
            </a:r>
            <a:r>
              <a:rPr lang="ja-JP" altLang="en-US" sz="1600" b="1" dirty="0">
                <a:solidFill>
                  <a:srgbClr val="000000"/>
                </a:solidFill>
                <a:ea typeface="HGPｺﾞｼｯｸM" pitchFamily="50" charset="-128"/>
              </a:rPr>
              <a:t>　樹（工学部動力機械工学科４年）</a:t>
            </a:r>
            <a:endParaRPr lang="en-US" altLang="ja-JP" sz="1600" b="1" dirty="0">
              <a:solidFill>
                <a:srgbClr val="000000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marL="357188" indent="-357188">
              <a:defRPr/>
            </a:pPr>
            <a:r>
              <a:rPr lang="ja-JP" altLang="en-US" sz="1600" b="1" dirty="0" smtClean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セーフティーオフィサー</a:t>
            </a:r>
            <a:endParaRPr lang="ja-JP" altLang="en-US" sz="1600" b="1" dirty="0">
              <a:solidFill>
                <a:srgbClr val="000000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marL="357188" indent="-357188"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　森下　裕貴（工学部機械工学科３年</a:t>
            </a:r>
            <a:r>
              <a:rPr lang="ja-JP" altLang="en-US" sz="1600" b="1" dirty="0" smtClean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）</a:t>
            </a:r>
            <a:endParaRPr lang="ja-JP" altLang="en-US" sz="1000" b="1" dirty="0">
              <a:solidFill>
                <a:srgbClr val="000000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marL="357188" indent="-357188"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スタッフ </a:t>
            </a:r>
            <a:r>
              <a:rPr lang="en-US" altLang="ja-JP" sz="1600" b="1" dirty="0" smtClean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14</a:t>
            </a:r>
            <a:r>
              <a:rPr lang="ja-JP" altLang="en-US" sz="1600" b="1" dirty="0" smtClean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～</a:t>
            </a:r>
            <a:r>
              <a:rPr lang="en-US" altLang="ja-JP" sz="1600" b="1" dirty="0" smtClean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15</a:t>
            </a:r>
            <a:r>
              <a:rPr lang="ja-JP" altLang="en-US" sz="1600" b="1" dirty="0" smtClean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名</a:t>
            </a:r>
            <a:endParaRPr lang="en-US" altLang="ja-JP" sz="1600" b="1" dirty="0">
              <a:solidFill>
                <a:srgbClr val="000000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marL="357188" indent="-357188"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　竹内　豪（工学部電気電子工学科</a:t>
            </a:r>
            <a:r>
              <a:rPr lang="en-US" altLang="ja-JP" sz="1600" b="1" dirty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4</a:t>
            </a:r>
            <a:r>
              <a:rPr lang="ja-JP" altLang="en-US" sz="1600" b="1" dirty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年）</a:t>
            </a:r>
            <a:endParaRPr lang="en-US" altLang="ja-JP" sz="1600" b="1" dirty="0">
              <a:solidFill>
                <a:srgbClr val="000000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marL="357188" indent="-357188"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　柳　祐市郎（工学部電気電子工学科</a:t>
            </a:r>
            <a:r>
              <a:rPr lang="en-US" altLang="ja-JP" sz="1600" b="1" dirty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4</a:t>
            </a:r>
            <a:r>
              <a:rPr lang="ja-JP" altLang="en-US" sz="1600" b="1" dirty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年）</a:t>
            </a:r>
            <a:endParaRPr lang="en-US" altLang="ja-JP" sz="1600" b="1" dirty="0">
              <a:solidFill>
                <a:srgbClr val="000000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marL="357188" indent="-357188"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　関川　陽（工学部電気電子工学科</a:t>
            </a:r>
            <a:r>
              <a:rPr lang="en-US" altLang="ja-JP" sz="1600" b="1" dirty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3</a:t>
            </a:r>
            <a:r>
              <a:rPr lang="ja-JP" altLang="en-US" sz="1600" b="1" dirty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年）</a:t>
            </a:r>
            <a:endParaRPr lang="en-US" altLang="ja-JP" sz="1600" b="1" dirty="0">
              <a:solidFill>
                <a:srgbClr val="000000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marL="357188" indent="-357188"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　鈴木　一矢（工学部動力機械工学科</a:t>
            </a:r>
            <a:r>
              <a:rPr lang="en-US" altLang="ja-JP" sz="1600" b="1" dirty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2</a:t>
            </a:r>
            <a:r>
              <a:rPr lang="ja-JP" altLang="en-US" sz="1600" b="1" dirty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年）</a:t>
            </a:r>
            <a:endParaRPr lang="en-US" altLang="ja-JP" sz="1600" b="1" dirty="0">
              <a:solidFill>
                <a:srgbClr val="000000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marL="357188" indent="-357188"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　並木　琢磨（工学部動力機械工学科</a:t>
            </a:r>
            <a:r>
              <a:rPr lang="en-US" altLang="ja-JP" sz="1600" b="1" dirty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2</a:t>
            </a:r>
            <a:r>
              <a:rPr lang="ja-JP" altLang="en-US" sz="1600" b="1" dirty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年）</a:t>
            </a:r>
            <a:endParaRPr lang="en-US" altLang="ja-JP" sz="1600" b="1" dirty="0">
              <a:solidFill>
                <a:srgbClr val="000000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marL="357188" indent="-263525">
              <a:defRPr/>
            </a:pPr>
            <a:r>
              <a:rPr lang="en-US" altLang="ja-JP" sz="1600" b="1" dirty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 </a:t>
            </a:r>
            <a:r>
              <a:rPr lang="ja-JP" altLang="en-US" sz="1600" b="1" dirty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添田　幸伸（工学部光画像工学科</a:t>
            </a:r>
            <a:r>
              <a:rPr lang="en-US" altLang="ja-JP" sz="1600" b="1" dirty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2</a:t>
            </a:r>
            <a:r>
              <a:rPr lang="ja-JP" altLang="en-US" sz="1600" b="1" dirty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年）</a:t>
            </a:r>
            <a:endParaRPr lang="en-US" altLang="ja-JP" sz="1600" b="1" dirty="0">
              <a:solidFill>
                <a:srgbClr val="000000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marL="357188" indent="-357188"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　坂井　達哉（工学部動力機械工学科</a:t>
            </a:r>
            <a:r>
              <a:rPr lang="en-US" altLang="ja-JP" sz="1600" b="1" dirty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1</a:t>
            </a:r>
            <a:r>
              <a:rPr lang="ja-JP" altLang="en-US" sz="1600" b="1" dirty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年）　</a:t>
            </a:r>
            <a:endParaRPr lang="en-US" altLang="ja-JP" sz="1600" b="1" dirty="0">
              <a:solidFill>
                <a:srgbClr val="000000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marL="357188" indent="-357188"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　橋本  真希（工学部原子力工学科</a:t>
            </a:r>
            <a:r>
              <a:rPr lang="en-US" altLang="ja-JP" sz="1600" b="1" dirty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1</a:t>
            </a:r>
            <a:r>
              <a:rPr lang="ja-JP" altLang="en-US" sz="1600" b="1" dirty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年）</a:t>
            </a:r>
            <a:endParaRPr lang="en-US" altLang="ja-JP" sz="1600" b="1" dirty="0">
              <a:solidFill>
                <a:srgbClr val="000000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marL="357188" indent="-357188"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  山田　萌子（工学部機械工学科</a:t>
            </a:r>
            <a:r>
              <a:rPr lang="en-US" altLang="ja-JP" sz="1600" b="1" dirty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1</a:t>
            </a:r>
            <a:r>
              <a:rPr lang="ja-JP" altLang="en-US" sz="1600" b="1" dirty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年）</a:t>
            </a:r>
            <a:endParaRPr lang="en-US" altLang="ja-JP" sz="1600" b="1" dirty="0">
              <a:solidFill>
                <a:srgbClr val="000000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marL="357188" indent="-357188"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　岡田　一輝（情報理工学部コンピューター応用工学科</a:t>
            </a:r>
            <a:r>
              <a:rPr lang="en-US" altLang="ja-JP" sz="1600" b="1" dirty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1</a:t>
            </a:r>
            <a:r>
              <a:rPr lang="ja-JP" altLang="en-US" sz="1600" b="1" dirty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年）　</a:t>
            </a:r>
            <a:endParaRPr lang="en-US" altLang="ja-JP" sz="1600" b="1" dirty="0">
              <a:solidFill>
                <a:srgbClr val="000000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marL="357188" indent="-357188">
              <a:defRPr/>
            </a:pPr>
            <a:r>
              <a:rPr lang="ja-JP" altLang="en-US" sz="1600" b="1" dirty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　宮沢　聡太</a:t>
            </a:r>
            <a:r>
              <a:rPr lang="ja-JP" altLang="en-US" sz="1600" b="1" dirty="0" smtClean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（大学院工学研究科電気</a:t>
            </a:r>
            <a:r>
              <a:rPr lang="ja-JP" altLang="en-US" sz="1600" b="1" dirty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電子システム工学専攻</a:t>
            </a:r>
            <a:r>
              <a:rPr lang="en-US" altLang="ja-JP" sz="1600" b="1" dirty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1</a:t>
            </a:r>
            <a:r>
              <a:rPr lang="ja-JP" altLang="en-US" sz="1600" b="1" dirty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年</a:t>
            </a:r>
            <a:r>
              <a:rPr lang="ja-JP" altLang="en-US" sz="1600" b="1" dirty="0" smtClean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）</a:t>
            </a:r>
            <a:endParaRPr lang="en-US" altLang="ja-JP" sz="1600" b="1" dirty="0" smtClean="0">
              <a:solidFill>
                <a:srgbClr val="000000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marL="357188" indent="-357188">
              <a:defRPr/>
            </a:pPr>
            <a:r>
              <a:rPr lang="ja-JP" altLang="en-US" sz="1600" b="1" dirty="0" smtClean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　柏木　翔（クィーンズランド大学大学院</a:t>
            </a:r>
            <a:r>
              <a:rPr lang="en-US" altLang="ja-JP" sz="1600" b="1" dirty="0" smtClean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1</a:t>
            </a:r>
            <a:r>
              <a:rPr lang="ja-JP" altLang="en-US" sz="1600" b="1" dirty="0" smtClean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年）</a:t>
            </a:r>
            <a:endParaRPr lang="en-US" altLang="ja-JP" sz="1600" b="1" dirty="0" smtClean="0">
              <a:solidFill>
                <a:srgbClr val="000000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marL="357188" indent="-357188">
              <a:defRPr/>
            </a:pPr>
            <a:r>
              <a:rPr lang="ja-JP" altLang="en-US" sz="1600" b="1" dirty="0" smtClean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　サウジアラビア留学生　</a:t>
            </a:r>
            <a:r>
              <a:rPr lang="en-US" altLang="ja-JP" sz="1600" b="1" dirty="0" smtClean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3</a:t>
            </a:r>
            <a:r>
              <a:rPr lang="ja-JP" altLang="en-US" sz="1600" b="1" dirty="0" smtClean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名</a:t>
            </a:r>
            <a:r>
              <a:rPr lang="ja-JP" altLang="en-US" sz="1600" b="1" dirty="0">
                <a:solidFill>
                  <a:srgbClr val="000000"/>
                </a:solidFill>
                <a:latin typeface="HGPｺﾞｼｯｸM" pitchFamily="50" charset="-128"/>
                <a:ea typeface="HGPｺﾞｼｯｸM" pitchFamily="50" charset="-128"/>
              </a:rPr>
              <a:t>　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4893245" y="1232168"/>
            <a:ext cx="4359275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1600" b="1" dirty="0" smtClean="0">
                <a:latin typeface="HGPｺﾞｼｯｸM" pitchFamily="50" charset="-128"/>
                <a:ea typeface="HGPｺﾞｼｯｸM" pitchFamily="50" charset="-128"/>
              </a:rPr>
              <a:t>チーム</a:t>
            </a:r>
            <a:r>
              <a:rPr lang="ja-JP" altLang="en-US" sz="1600" b="1" dirty="0">
                <a:latin typeface="HGPｺﾞｼｯｸM" pitchFamily="50" charset="-128"/>
                <a:ea typeface="HGPｺﾞｼｯｸM" pitchFamily="50" charset="-128"/>
              </a:rPr>
              <a:t>監督</a:t>
            </a:r>
            <a:endParaRPr lang="en-US" altLang="ja-JP" sz="1600" b="1" dirty="0">
              <a:latin typeface="HGPｺﾞｼｯｸM" pitchFamily="50" charset="-128"/>
              <a:ea typeface="HGPｺﾞｼｯｸM" pitchFamily="50" charset="-128"/>
            </a:endParaRPr>
          </a:p>
          <a:p>
            <a:pPr eaLnBrk="1" hangingPunct="1"/>
            <a:r>
              <a:rPr lang="ja-JP" altLang="en-US" sz="1600" b="1" dirty="0">
                <a:latin typeface="HGPｺﾞｼｯｸM" pitchFamily="50" charset="-128"/>
                <a:ea typeface="HGPｺﾞｼｯｸM" pitchFamily="50" charset="-128"/>
              </a:rPr>
              <a:t>　木村　英樹（工学部電気電子工学科教授）</a:t>
            </a:r>
            <a:endParaRPr lang="en-US" altLang="ja-JP" sz="1600" b="1" dirty="0">
              <a:latin typeface="HGPｺﾞｼｯｸM" pitchFamily="50" charset="-128"/>
              <a:ea typeface="HGPｺﾞｼｯｸM" pitchFamily="50" charset="-128"/>
            </a:endParaRPr>
          </a:p>
          <a:p>
            <a:pPr eaLnBrk="1" hangingPunct="1"/>
            <a:endParaRPr lang="en-US" altLang="ja-JP" sz="1000" b="1" dirty="0">
              <a:latin typeface="HGPｺﾞｼｯｸM" pitchFamily="50" charset="-128"/>
              <a:ea typeface="HGPｺﾞｼｯｸM" pitchFamily="50" charset="-128"/>
            </a:endParaRPr>
          </a:p>
          <a:p>
            <a:pPr eaLnBrk="1" hangingPunct="1"/>
            <a:r>
              <a:rPr lang="ja-JP" altLang="en-US" sz="1600" b="1" dirty="0">
                <a:latin typeface="HGPｺﾞｼｯｸM" pitchFamily="50" charset="-128"/>
                <a:ea typeface="HGPｺﾞｼｯｸM" pitchFamily="50" charset="-128"/>
              </a:rPr>
              <a:t>特別アドバイザー</a:t>
            </a:r>
            <a:endParaRPr lang="en-US" altLang="ja-JP" sz="1600" b="1" dirty="0">
              <a:latin typeface="HGPｺﾞｼｯｸM" pitchFamily="50" charset="-128"/>
              <a:ea typeface="HGPｺﾞｼｯｸM" pitchFamily="50" charset="-128"/>
            </a:endParaRPr>
          </a:p>
          <a:p>
            <a:pPr eaLnBrk="1" hangingPunct="1"/>
            <a:r>
              <a:rPr lang="ja-JP" altLang="en-US" sz="1600" b="1" dirty="0">
                <a:latin typeface="HGPｺﾞｼｯｸM" pitchFamily="50" charset="-128"/>
                <a:ea typeface="HGPｺﾞｼｯｸM" pitchFamily="50" charset="-128"/>
              </a:rPr>
              <a:t>　池上　敦哉（ヤマハ発電機株式会社勤務）</a:t>
            </a:r>
            <a:endParaRPr lang="en-US" altLang="ja-JP" sz="1600" b="1" dirty="0">
              <a:latin typeface="HGPｺﾞｼｯｸM" pitchFamily="50" charset="-128"/>
              <a:ea typeface="HGPｺﾞｼｯｸM" pitchFamily="50" charset="-128"/>
            </a:endParaRPr>
          </a:p>
          <a:p>
            <a:pPr eaLnBrk="1" hangingPunct="1"/>
            <a:r>
              <a:rPr lang="ja-JP" altLang="en-US" sz="1600" b="1" dirty="0">
                <a:latin typeface="HGPｺﾞｼｯｸM" pitchFamily="50" charset="-128"/>
                <a:ea typeface="HGPｺﾞｼｯｸM" pitchFamily="50" charset="-128"/>
              </a:rPr>
              <a:t>　篠塚　建次郎（ラリードライバー）</a:t>
            </a:r>
            <a:endParaRPr lang="en-US" altLang="ja-JP" sz="1600" b="1" dirty="0">
              <a:latin typeface="HGPｺﾞｼｯｸM" pitchFamily="50" charset="-128"/>
              <a:ea typeface="HGPｺﾞｼｯｸM" pitchFamily="50" charset="-128"/>
            </a:endParaRPr>
          </a:p>
          <a:p>
            <a:pPr eaLnBrk="1" hangingPunct="1"/>
            <a:r>
              <a:rPr lang="ja-JP" altLang="en-US" sz="1600" b="1" dirty="0">
                <a:latin typeface="HGPｺﾞｼｯｸM" pitchFamily="50" charset="-128"/>
                <a:ea typeface="HGPｺﾞｼｯｸM" pitchFamily="50" charset="-128"/>
              </a:rPr>
              <a:t>　</a:t>
            </a:r>
            <a:endParaRPr lang="en-US" altLang="ja-JP" sz="1600" b="1" dirty="0" smtClean="0">
              <a:latin typeface="HGPｺﾞｼｯｸM" pitchFamily="50" charset="-128"/>
              <a:ea typeface="HGPｺﾞｼｯｸM" pitchFamily="50" charset="-128"/>
            </a:endParaRPr>
          </a:p>
          <a:p>
            <a:pPr eaLnBrk="1" hangingPunct="1"/>
            <a:r>
              <a:rPr lang="ja-JP" altLang="en-US" sz="1600" b="1" dirty="0" smtClean="0">
                <a:latin typeface="HGPｺﾞｼｯｸM" pitchFamily="50" charset="-128"/>
                <a:ea typeface="HGPｺﾞｼｯｸM" pitchFamily="50" charset="-128"/>
              </a:rPr>
              <a:t>東海大学</a:t>
            </a:r>
            <a:r>
              <a:rPr lang="en-US" altLang="ja-JP" sz="1600" b="1" dirty="0" smtClean="0">
                <a:latin typeface="HGPｺﾞｼｯｸM" pitchFamily="50" charset="-128"/>
                <a:ea typeface="HGPｺﾞｼｯｸM" pitchFamily="50" charset="-128"/>
              </a:rPr>
              <a:t>OB</a:t>
            </a:r>
          </a:p>
          <a:p>
            <a:pPr eaLnBrk="1" hangingPunct="1"/>
            <a:r>
              <a:rPr lang="ja-JP" altLang="en-US" sz="1600" b="1" dirty="0">
                <a:latin typeface="HGPｺﾞｼｯｸM" pitchFamily="50" charset="-128"/>
                <a:ea typeface="HGPｺﾞｼｯｸM" pitchFamily="50" charset="-128"/>
              </a:rPr>
              <a:t>　</a:t>
            </a:r>
            <a:r>
              <a:rPr lang="ja-JP" altLang="en-US" sz="1600" b="1" dirty="0" smtClean="0">
                <a:latin typeface="HGPｺﾞｼｯｸM" pitchFamily="50" charset="-128"/>
                <a:ea typeface="HGPｺﾞｼｯｸM" pitchFamily="50" charset="-128"/>
              </a:rPr>
              <a:t>佐川</a:t>
            </a:r>
            <a:r>
              <a:rPr lang="ja-JP" altLang="en-US" sz="1600" b="1" dirty="0">
                <a:latin typeface="HGPｺﾞｼｯｸM" pitchFamily="50" charset="-128"/>
                <a:ea typeface="HGPｺﾞｼｯｸM" pitchFamily="50" charset="-128"/>
              </a:rPr>
              <a:t>　耕平（富士重工業株式会社勤務）</a:t>
            </a:r>
            <a:endParaRPr lang="en-US" altLang="ja-JP" sz="1600" b="1" dirty="0">
              <a:latin typeface="HGPｺﾞｼｯｸM" pitchFamily="50" charset="-128"/>
              <a:ea typeface="HGPｺﾞｼｯｸM" pitchFamily="50" charset="-128"/>
            </a:endParaRPr>
          </a:p>
          <a:p>
            <a:pPr eaLnBrk="1" hangingPunct="1"/>
            <a:r>
              <a:rPr lang="ja-JP" altLang="en-US" sz="1600" b="1" dirty="0">
                <a:latin typeface="HGPｺﾞｼｯｸM" pitchFamily="50" charset="-128"/>
                <a:ea typeface="HGPｺﾞｼｯｸM" pitchFamily="50" charset="-128"/>
              </a:rPr>
              <a:t>　菊田　剛広（日本ケミコン株式会社勤務）</a:t>
            </a:r>
            <a:endParaRPr lang="en-US" altLang="ja-JP" sz="1600" b="1" dirty="0">
              <a:latin typeface="HGPｺﾞｼｯｸM" pitchFamily="50" charset="-128"/>
              <a:ea typeface="HGPｺﾞｼｯｸM" pitchFamily="50" charset="-128"/>
            </a:endParaRPr>
          </a:p>
          <a:p>
            <a:pPr eaLnBrk="1" hangingPunct="1"/>
            <a:endParaRPr lang="ja-JP" altLang="en-US" sz="1000" b="1" dirty="0">
              <a:latin typeface="HGPｺﾞｼｯｸM" pitchFamily="50" charset="-128"/>
              <a:ea typeface="HGPｺﾞｼｯｸM" pitchFamily="50" charset="-128"/>
            </a:endParaRPr>
          </a:p>
          <a:p>
            <a:pPr eaLnBrk="1" hangingPunct="1"/>
            <a:r>
              <a:rPr lang="ja-JP" altLang="en-US" sz="1600" b="1" dirty="0">
                <a:latin typeface="HGPｺﾞｼｯｸM" pitchFamily="50" charset="-128"/>
                <a:ea typeface="HGPｺﾞｼｯｸM" pitchFamily="50" charset="-128"/>
              </a:rPr>
              <a:t>コーディネーター</a:t>
            </a:r>
          </a:p>
          <a:p>
            <a:pPr eaLnBrk="1" hangingPunct="1"/>
            <a:r>
              <a:rPr lang="ja-JP" altLang="en-US" sz="1600" b="1" dirty="0">
                <a:latin typeface="HGPｺﾞｼｯｸM" pitchFamily="50" charset="-128"/>
                <a:ea typeface="HGPｺﾞｼｯｸM" pitchFamily="50" charset="-128"/>
              </a:rPr>
              <a:t>　佐藤　多嘉</a:t>
            </a:r>
            <a:r>
              <a:rPr lang="ja-JP" altLang="en-US" sz="1600" b="1" dirty="0" smtClean="0">
                <a:latin typeface="HGPｺﾞｼｯｸM" pitchFamily="50" charset="-128"/>
                <a:ea typeface="HGPｺﾞｼｯｸM" pitchFamily="50" charset="-128"/>
              </a:rPr>
              <a:t>雄（</a:t>
            </a:r>
            <a:r>
              <a:rPr lang="ja-JP" altLang="en-US" sz="1600" b="1" dirty="0">
                <a:latin typeface="HGPｺﾞｼｯｸM" pitchFamily="50" charset="-128"/>
                <a:ea typeface="HGPｺﾞｼｯｸM" pitchFamily="50" charset="-128"/>
              </a:rPr>
              <a:t>チャレンジセンター推進室）</a:t>
            </a:r>
            <a:endParaRPr lang="en-US" altLang="ja-JP" sz="1600" b="1" dirty="0">
              <a:latin typeface="HGPｺﾞｼｯｸM" pitchFamily="50" charset="-128"/>
              <a:ea typeface="HGPｺﾞｼｯｸM" pitchFamily="50" charset="-128"/>
            </a:endParaRPr>
          </a:p>
          <a:p>
            <a:pPr eaLnBrk="1" hangingPunct="1"/>
            <a:endParaRPr lang="en-US" altLang="ja-JP" sz="1000" b="1" dirty="0">
              <a:latin typeface="HGPｺﾞｼｯｸM" pitchFamily="50" charset="-128"/>
              <a:ea typeface="HGPｺﾞｼｯｸM" pitchFamily="50" charset="-128"/>
            </a:endParaRPr>
          </a:p>
          <a:p>
            <a:pPr eaLnBrk="1" hangingPunct="1"/>
            <a:endParaRPr lang="en-US" altLang="ja-JP" sz="1600" b="1" dirty="0">
              <a:latin typeface="HGPｺﾞｼｯｸM" pitchFamily="50" charset="-128"/>
              <a:ea typeface="HGPｺﾞｼｯｸ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 descr="K:\09F11B合成2 BB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6375" y="914435"/>
            <a:ext cx="9600375" cy="594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対角する 2 つの角を丸めた四角形 17"/>
          <p:cNvSpPr/>
          <p:nvPr/>
        </p:nvSpPr>
        <p:spPr>
          <a:xfrm>
            <a:off x="107504" y="1124745"/>
            <a:ext cx="3600400" cy="8640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9" name="対角する 2 つの角を丸めた四角形 18"/>
          <p:cNvSpPr/>
          <p:nvPr/>
        </p:nvSpPr>
        <p:spPr>
          <a:xfrm>
            <a:off x="4716016" y="1772817"/>
            <a:ext cx="4392488" cy="87164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644008" y="1628800"/>
            <a:ext cx="4464497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endParaRPr lang="en-US" altLang="ja-JP" sz="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GPｺﾞｼｯｸM" pitchFamily="50" charset="-128"/>
              <a:ea typeface="HGPｺﾞｼｯｸM" pitchFamily="50" charset="-128"/>
            </a:endParaRPr>
          </a:p>
          <a:p>
            <a:pPr algn="ctr">
              <a:defRPr/>
            </a:pPr>
            <a:r>
              <a:rPr lang="ja-JP" alt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　</a:t>
            </a:r>
            <a:r>
              <a:rPr lang="ja-JP" altLang="en-US" sz="2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高効率モータ</a:t>
            </a:r>
            <a:r>
              <a:rPr lang="ja-JP" altLang="en-US" sz="2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＆</a:t>
            </a:r>
            <a:r>
              <a:rPr lang="ja-JP" altLang="en-US" sz="2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低</a:t>
            </a:r>
            <a:r>
              <a:rPr lang="ja-JP" altLang="en-US" sz="2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転がり抵抗タイヤ</a:t>
            </a:r>
            <a:endParaRPr lang="en-US" altLang="ja-JP" sz="20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GPｺﾞｼｯｸM" pitchFamily="50" charset="-128"/>
              <a:ea typeface="HGPｺﾞｼｯｸM" pitchFamily="50" charset="-128"/>
            </a:endParaRPr>
          </a:p>
          <a:p>
            <a:pPr algn="ctr">
              <a:defRPr/>
            </a:pPr>
            <a:r>
              <a:rPr lang="ja-JP" altLang="en-US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ミツバ製モータ</a:t>
            </a:r>
            <a:r>
              <a:rPr lang="ja-JP" altLang="en-US" sz="1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のさらなる変換効率の</a:t>
            </a:r>
            <a:r>
              <a:rPr lang="ja-JP" altLang="en-US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向上</a:t>
            </a:r>
            <a:r>
              <a:rPr lang="ja-JP" altLang="en-US" sz="1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。</a:t>
            </a:r>
            <a:r>
              <a:rPr lang="en-US" altLang="ja-JP" sz="1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/>
            </a:r>
            <a:br>
              <a:rPr lang="en-US" altLang="ja-JP" sz="1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</a:br>
            <a:r>
              <a:rPr lang="ja-JP" altLang="en-US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ミシュラン製低転がり抵抗ラジアルタイヤ。</a:t>
            </a:r>
            <a:endParaRPr lang="en-US" altLang="ja-JP" sz="14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20" name="対角する 2 つの角を丸めた四角形 19"/>
          <p:cNvSpPr/>
          <p:nvPr/>
        </p:nvSpPr>
        <p:spPr>
          <a:xfrm>
            <a:off x="5508625" y="4941887"/>
            <a:ext cx="3563938" cy="878769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534230" y="4928105"/>
            <a:ext cx="3563888" cy="89255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ja-JP" alt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　</a:t>
            </a:r>
            <a:r>
              <a:rPr lang="ja-JP" altLang="en-US" sz="2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空力性能の向上</a:t>
            </a:r>
            <a:endParaRPr lang="en-US" altLang="ja-JP" sz="20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GPｺﾞｼｯｸM" pitchFamily="50" charset="-128"/>
              <a:ea typeface="HGPｺﾞｼｯｸM" pitchFamily="50" charset="-128"/>
            </a:endParaRPr>
          </a:p>
          <a:p>
            <a:pPr>
              <a:defRPr/>
            </a:pPr>
            <a:r>
              <a:rPr lang="ja-JP" altLang="en-US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ヤマハ発動機の空力解析協力により、さらに空気</a:t>
            </a:r>
            <a:r>
              <a:rPr lang="ja-JP" altLang="en-US" sz="1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抵抗を</a:t>
            </a:r>
            <a:r>
              <a:rPr lang="ja-JP" altLang="en-US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低減。</a:t>
            </a:r>
            <a:endParaRPr lang="en-US" altLang="ja-JP" sz="1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07504" y="1106741"/>
            <a:ext cx="3600400" cy="8925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ja-JP" alt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　</a:t>
            </a:r>
            <a:r>
              <a:rPr lang="ja-JP" altLang="en-US" sz="2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太陽電池</a:t>
            </a:r>
            <a:endParaRPr lang="en-US" altLang="ja-JP" sz="20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GPｺﾞｼｯｸM" pitchFamily="50" charset="-128"/>
              <a:ea typeface="HGPｺﾞｼｯｸM" pitchFamily="50" charset="-128"/>
            </a:endParaRPr>
          </a:p>
          <a:p>
            <a:pPr>
              <a:defRPr/>
            </a:pPr>
            <a:r>
              <a:rPr lang="ja-JP" altLang="en-US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パナソニック製ＨＩＴ太陽電池を搭載。</a:t>
            </a:r>
            <a:endParaRPr lang="en-US" altLang="ja-JP" sz="16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GPｺﾞｼｯｸM" pitchFamily="50" charset="-128"/>
              <a:ea typeface="HGPｺﾞｼｯｸM" pitchFamily="50" charset="-128"/>
            </a:endParaRPr>
          </a:p>
          <a:p>
            <a:pPr>
              <a:defRPr/>
            </a:pPr>
            <a:r>
              <a:rPr lang="ja-JP" altLang="en-US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ソーラーカー専用に最適化。</a:t>
            </a:r>
            <a:endParaRPr lang="en-US" altLang="ja-JP" sz="1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22" name="対角する 2 つの角を丸めた四角形 21"/>
          <p:cNvSpPr/>
          <p:nvPr/>
        </p:nvSpPr>
        <p:spPr>
          <a:xfrm>
            <a:off x="106362" y="2492896"/>
            <a:ext cx="3601542" cy="864096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endParaRPr lang="ja-JP" alt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06834" y="2492896"/>
            <a:ext cx="3601070" cy="8925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ja-JP" altLang="en-US" sz="1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　</a:t>
            </a:r>
            <a:r>
              <a:rPr lang="ja-JP" altLang="en-US" sz="2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車体の軽量化</a:t>
            </a:r>
            <a:endParaRPr lang="en-US" altLang="ja-JP" sz="20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GPｺﾞｼｯｸM" pitchFamily="50" charset="-128"/>
              <a:ea typeface="HGPｺﾞｼｯｸM" pitchFamily="50" charset="-128"/>
            </a:endParaRPr>
          </a:p>
          <a:p>
            <a:pPr>
              <a:defRPr/>
            </a:pPr>
            <a:r>
              <a:rPr lang="ja-JP" altLang="en-US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東レ製炭素繊維素材トレカを使用。剛性</a:t>
            </a:r>
            <a:r>
              <a:rPr lang="ja-JP" altLang="en-US" sz="1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を</a:t>
            </a:r>
            <a:r>
              <a:rPr lang="ja-JP" altLang="en-US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高めつつ</a:t>
            </a:r>
            <a:r>
              <a:rPr lang="en-US" altLang="ja-JP" sz="16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20kg</a:t>
            </a:r>
            <a:r>
              <a:rPr lang="ja-JP" altLang="en-US" sz="16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の軽量化。</a:t>
            </a:r>
            <a:endParaRPr lang="en-US" altLang="ja-JP" sz="1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23" name="対角する 2 つの角を丸めた四角形 22"/>
          <p:cNvSpPr/>
          <p:nvPr/>
        </p:nvSpPr>
        <p:spPr>
          <a:xfrm>
            <a:off x="71438" y="4869160"/>
            <a:ext cx="4356100" cy="108012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61622" y="4810507"/>
            <a:ext cx="4379425" cy="113877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ja-JP" altLang="en-US" sz="2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　</a:t>
            </a:r>
            <a:r>
              <a:rPr lang="ja-JP" altLang="en-US" sz="2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高容量リチウムイオン電池</a:t>
            </a:r>
            <a:endParaRPr lang="en-US" altLang="ja-JP" sz="20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GPｺﾞｼｯｸM" pitchFamily="50" charset="-128"/>
              <a:ea typeface="HGPｺﾞｼｯｸM" pitchFamily="50" charset="-128"/>
            </a:endParaRPr>
          </a:p>
          <a:p>
            <a:pPr>
              <a:defRPr/>
            </a:pPr>
            <a:r>
              <a:rPr lang="ja-JP" altLang="en-US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パナソニック製リチウムイオン電池を</a:t>
            </a:r>
            <a:r>
              <a:rPr lang="ja-JP" altLang="en-US" sz="1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搭載し、他のチームより多くのエネルギーを確保すること</a:t>
            </a:r>
            <a:r>
              <a:rPr lang="ja-JP" altLang="en-US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が可能。</a:t>
            </a:r>
            <a:endParaRPr lang="en-US" altLang="ja-JP" sz="1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71438" y="6037263"/>
            <a:ext cx="8981653" cy="79216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  <p:sp>
        <p:nvSpPr>
          <p:cNvPr id="71698" name="テキスト ボックス 25"/>
          <p:cNvSpPr txBox="1">
            <a:spLocks noChangeArrowheads="1"/>
          </p:cNvSpPr>
          <p:nvPr/>
        </p:nvSpPr>
        <p:spPr bwMode="auto">
          <a:xfrm>
            <a:off x="-180528" y="6021288"/>
            <a:ext cx="94329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400" b="1" dirty="0" smtClean="0">
                <a:latin typeface="HGPｺﾞｼｯｸM" pitchFamily="50" charset="-128"/>
                <a:ea typeface="HGPｺﾞｼｯｸM" pitchFamily="50" charset="-128"/>
              </a:rPr>
              <a:t>2011</a:t>
            </a:r>
            <a:r>
              <a:rPr lang="ja-JP" altLang="en-US" sz="2400" b="1" dirty="0" smtClean="0">
                <a:latin typeface="HGPｺﾞｼｯｸM" pitchFamily="50" charset="-128"/>
                <a:ea typeface="HGPｺﾞｼｯｸM" pitchFamily="50" charset="-128"/>
              </a:rPr>
              <a:t>年型</a:t>
            </a:r>
            <a:r>
              <a:rPr lang="en-US" altLang="ja-JP" sz="2400" b="1" dirty="0" smtClean="0">
                <a:latin typeface="HGPｺﾞｼｯｸM" pitchFamily="50" charset="-128"/>
                <a:ea typeface="HGPｺﾞｼｯｸM" pitchFamily="50" charset="-128"/>
              </a:rPr>
              <a:t>Tokai</a:t>
            </a:r>
            <a:r>
              <a:rPr lang="ja-JP" altLang="en-US" sz="2400" b="1" dirty="0" smtClean="0">
                <a:latin typeface="HGPｺﾞｼｯｸM" pitchFamily="50" charset="-128"/>
                <a:ea typeface="HGPｺﾞｼｯｸM" pitchFamily="50" charset="-128"/>
              </a:rPr>
              <a:t> </a:t>
            </a:r>
            <a:r>
              <a:rPr lang="en-US" altLang="ja-JP" sz="2400" b="1" dirty="0" smtClean="0">
                <a:latin typeface="HGPｺﾞｼｯｸM" pitchFamily="50" charset="-128"/>
                <a:ea typeface="HGPｺﾞｼｯｸM" pitchFamily="50" charset="-128"/>
              </a:rPr>
              <a:t>Challenger</a:t>
            </a:r>
            <a:r>
              <a:rPr lang="ja-JP" altLang="en-US" sz="2400" b="1" dirty="0">
                <a:latin typeface="HGPｺﾞｼｯｸM" pitchFamily="50" charset="-128"/>
                <a:ea typeface="HGPｺﾞｼｯｸM" pitchFamily="50" charset="-128"/>
              </a:rPr>
              <a:t>は</a:t>
            </a:r>
            <a:r>
              <a:rPr lang="ja-JP" altLang="en-US" sz="2400" b="1" dirty="0" smtClean="0">
                <a:latin typeface="HGPｺﾞｼｯｸM" pitchFamily="50" charset="-128"/>
                <a:ea typeface="HGPｺﾞｼｯｸM" pitchFamily="50" charset="-128"/>
              </a:rPr>
              <a:t>前回</a:t>
            </a:r>
            <a:r>
              <a:rPr lang="ja-JP" altLang="en-US" sz="2400" b="1" dirty="0">
                <a:latin typeface="HGPｺﾞｼｯｸM" pitchFamily="50" charset="-128"/>
                <a:ea typeface="HGPｺﾞｼｯｸM" pitchFamily="50" charset="-128"/>
              </a:rPr>
              <a:t>製作した車体</a:t>
            </a:r>
            <a:r>
              <a:rPr lang="ja-JP" altLang="en-US" sz="2400" b="1" dirty="0" smtClean="0">
                <a:latin typeface="HGPｺﾞｼｯｸM" pitchFamily="50" charset="-128"/>
                <a:ea typeface="HGPｺﾞｼｯｸM" pitchFamily="50" charset="-128"/>
              </a:rPr>
              <a:t>よりもポテンシャルが</a:t>
            </a:r>
            <a:endParaRPr lang="en-US" altLang="ja-JP" sz="2400" b="1" dirty="0" smtClean="0">
              <a:latin typeface="HGPｺﾞｼｯｸM" pitchFamily="50" charset="-128"/>
              <a:ea typeface="HGPｺﾞｼｯｸM" pitchFamily="50" charset="-128"/>
            </a:endParaRPr>
          </a:p>
          <a:p>
            <a:pPr algn="ctr" eaLnBrk="1" hangingPunct="1"/>
            <a:r>
              <a:rPr lang="ja-JP" altLang="en-US" sz="2400" b="1" dirty="0" smtClean="0">
                <a:latin typeface="HGPｺﾞｼｯｸM" pitchFamily="50" charset="-128"/>
                <a:ea typeface="HGPｺﾞｼｯｸM" pitchFamily="50" charset="-128"/>
              </a:rPr>
              <a:t>高められ、他</a:t>
            </a:r>
            <a:r>
              <a:rPr lang="ja-JP" altLang="en-US" sz="2400" b="1" dirty="0">
                <a:latin typeface="HGPｺﾞｼｯｸM" pitchFamily="50" charset="-128"/>
                <a:ea typeface="HGPｺﾞｼｯｸM" pitchFamily="50" charset="-128"/>
              </a:rPr>
              <a:t>のチームに</a:t>
            </a:r>
            <a:r>
              <a:rPr lang="ja-JP" altLang="en-US" sz="2400" b="1" dirty="0" smtClean="0">
                <a:latin typeface="HGPｺﾞｼｯｸM" pitchFamily="50" charset="-128"/>
                <a:ea typeface="HGPｺﾞｼｯｸM" pitchFamily="50" charset="-128"/>
              </a:rPr>
              <a:t>対してアドバンテージをもつ。</a:t>
            </a:r>
            <a:r>
              <a:rPr lang="en-US" altLang="ja-JP" sz="2400" b="1" dirty="0" smtClean="0">
                <a:latin typeface="HGPｺﾞｼｯｸM" pitchFamily="50" charset="-128"/>
                <a:ea typeface="HGPｺﾞｼｯｸM" pitchFamily="50" charset="-128"/>
              </a:rPr>
              <a:t> </a:t>
            </a:r>
            <a:endParaRPr lang="ja-JP" altLang="en-US" sz="2400" b="1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17522" y="316987"/>
            <a:ext cx="869340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2011</a:t>
            </a:r>
            <a:r>
              <a:rPr lang="ja-JP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年型ソーラーカー「</a:t>
            </a:r>
            <a:r>
              <a:rPr lang="en-US" altLang="ja-JP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Tokai Challenger</a:t>
            </a:r>
            <a:r>
              <a:rPr lang="ja-JP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」の特徴</a:t>
            </a:r>
            <a:endParaRPr lang="en-US" altLang="ja-JP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PｺﾞｼｯｸM" pitchFamily="50" charset="-128"/>
              <a:ea typeface="HGP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348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55190" y="416858"/>
            <a:ext cx="861806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2011</a:t>
            </a:r>
            <a:r>
              <a:rPr lang="ja-JP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年型</a:t>
            </a:r>
            <a:r>
              <a:rPr lang="en-US" altLang="ja-JP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Tokai Challenger</a:t>
            </a:r>
            <a:r>
              <a:rPr lang="ja-JP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の改良点</a:t>
            </a:r>
            <a:r>
              <a:rPr lang="ja-JP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　</a:t>
            </a:r>
            <a:r>
              <a:rPr lang="en-US" altLang="ja-JP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1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71600" y="1196752"/>
            <a:ext cx="70922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HGPｺﾞｼｯｸM" pitchFamily="50" charset="-128"/>
                <a:ea typeface="HGPｺﾞｼｯｸM" pitchFamily="50" charset="-128"/>
              </a:rPr>
              <a:t> </a:t>
            </a:r>
            <a:r>
              <a:rPr lang="ja-JP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◇車体のコンパクト化に成功</a:t>
            </a:r>
            <a:r>
              <a:rPr lang="ja-JP" alt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　</a:t>
            </a:r>
          </a:p>
        </p:txBody>
      </p:sp>
      <p:pic>
        <p:nvPicPr>
          <p:cNvPr id="2051" name="Picture 3" descr="C:\Users\Junichi Taki\Desktop\resized\IMG_529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7" t="7668" r="3383" b="13778"/>
          <a:stretch/>
        </p:blipFill>
        <p:spPr bwMode="auto">
          <a:xfrm>
            <a:off x="44644" y="3933056"/>
            <a:ext cx="603952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下矢印 1"/>
          <p:cNvSpPr/>
          <p:nvPr/>
        </p:nvSpPr>
        <p:spPr>
          <a:xfrm>
            <a:off x="2051720" y="4581128"/>
            <a:ext cx="360040" cy="576064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C:\Users\Junichi Taki\Desktop\resized\IMG_529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00" t="19214" r="12412"/>
          <a:stretch/>
        </p:blipFill>
        <p:spPr bwMode="auto">
          <a:xfrm>
            <a:off x="4283968" y="2060848"/>
            <a:ext cx="4248472" cy="324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下矢印 7"/>
          <p:cNvSpPr/>
          <p:nvPr/>
        </p:nvSpPr>
        <p:spPr>
          <a:xfrm rot="16200000">
            <a:off x="3815916" y="3537012"/>
            <a:ext cx="360040" cy="576064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 rot="5400000">
            <a:off x="8568444" y="3537012"/>
            <a:ext cx="360040" cy="576064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 rot="10800000">
            <a:off x="2051720" y="6237312"/>
            <a:ext cx="360040" cy="576064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6095" y="2321585"/>
            <a:ext cx="42498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>
                <a:solidFill>
                  <a:srgbClr val="FF0000"/>
                </a:solidFill>
                <a:latin typeface="+mn-ea"/>
                <a:ea typeface="+mn-ea"/>
              </a:rPr>
              <a:t>前方投影面積</a:t>
            </a:r>
            <a:endParaRPr kumimoji="1" lang="en-US" altLang="ja-JP" sz="40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ja-JP" altLang="en-US" sz="4000" b="1" dirty="0">
                <a:solidFill>
                  <a:srgbClr val="FF0000"/>
                </a:solidFill>
                <a:latin typeface="+mn-ea"/>
                <a:ea typeface="+mn-ea"/>
              </a:rPr>
              <a:t>　</a:t>
            </a:r>
            <a:r>
              <a:rPr lang="ja-JP" altLang="en-US" sz="4000" b="1" dirty="0" smtClean="0">
                <a:solidFill>
                  <a:srgbClr val="FF0000"/>
                </a:solidFill>
                <a:latin typeface="+mn-ea"/>
                <a:ea typeface="+mn-ea"/>
              </a:rPr>
              <a:t>　　　　　</a:t>
            </a:r>
            <a:r>
              <a:rPr kumimoji="1" lang="ja-JP" altLang="en-US" sz="4000" b="1" dirty="0" smtClean="0">
                <a:solidFill>
                  <a:srgbClr val="FF0000"/>
                </a:solidFill>
                <a:latin typeface="+mn-ea"/>
                <a:ea typeface="+mn-ea"/>
              </a:rPr>
              <a:t>の軽減！</a:t>
            </a:r>
            <a:endParaRPr kumimoji="1" lang="ja-JP" altLang="en-US" sz="40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11760" y="4672372"/>
            <a:ext cx="1008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ea"/>
                <a:ea typeface="+mj-ea"/>
              </a:rPr>
              <a:t>-50mm</a:t>
            </a:r>
            <a:endParaRPr kumimoji="1" lang="ja-JP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91631" y="3984122"/>
            <a:ext cx="1008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ea"/>
                <a:ea typeface="+mj-ea"/>
              </a:rPr>
              <a:t>-25mm</a:t>
            </a:r>
            <a:endParaRPr kumimoji="1" lang="ja-JP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172400" y="4035188"/>
            <a:ext cx="1008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ea"/>
                <a:ea typeface="+mj-ea"/>
              </a:rPr>
              <a:t>-25mm</a:t>
            </a:r>
            <a:endParaRPr kumimoji="1" lang="ja-JP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8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364467" y="416858"/>
            <a:ext cx="639950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Tokai Challenger</a:t>
            </a:r>
            <a:r>
              <a:rPr lang="ja-JP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の改良点</a:t>
            </a:r>
            <a:r>
              <a:rPr lang="ja-JP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　</a:t>
            </a:r>
            <a:r>
              <a:rPr lang="en-US" altLang="ja-JP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2</a:t>
            </a:r>
            <a:endParaRPr lang="en-US" altLang="ja-JP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67544" y="1268760"/>
            <a:ext cx="877866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HGPｺﾞｼｯｸM" pitchFamily="50" charset="-128"/>
                <a:ea typeface="HGPｺﾞｼｯｸM" pitchFamily="50" charset="-128"/>
              </a:rPr>
              <a:t> </a:t>
            </a:r>
            <a:r>
              <a:rPr lang="ja-JP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◇リアスイングアームをカーボン化</a:t>
            </a:r>
            <a:r>
              <a:rPr lang="ja-JP" alt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　</a:t>
            </a:r>
          </a:p>
        </p:txBody>
      </p:sp>
      <p:pic>
        <p:nvPicPr>
          <p:cNvPr id="7170" name="Picture 2" descr="C:\Users\Junichi Taki\Desktop\resized\IMGP99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649"/>
          <a:stretch/>
        </p:blipFill>
        <p:spPr bwMode="auto">
          <a:xfrm>
            <a:off x="4562037" y="2526849"/>
            <a:ext cx="4402451" cy="363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unichi Taki\Desktop\resized\IMGP99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1" r="14890"/>
          <a:stretch/>
        </p:blipFill>
        <p:spPr bwMode="auto">
          <a:xfrm>
            <a:off x="185821" y="2540297"/>
            <a:ext cx="4386179" cy="362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130939" y="5467871"/>
            <a:ext cx="39709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09 Challenger</a:t>
            </a:r>
            <a:endParaRPr lang="ja-JP" altLang="en-US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579802" y="5467870"/>
            <a:ext cx="39397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11</a:t>
            </a:r>
            <a:r>
              <a:rPr lang="en-US" altLang="ja-JP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Challenger</a:t>
            </a:r>
            <a:endParaRPr lang="ja-JP" altLang="en-US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2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364467" y="416858"/>
            <a:ext cx="639950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Tokai Challenger</a:t>
            </a:r>
            <a:r>
              <a:rPr lang="ja-JP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の改良点</a:t>
            </a:r>
            <a:r>
              <a:rPr lang="ja-JP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　</a:t>
            </a:r>
            <a:r>
              <a:rPr lang="en-US" altLang="ja-JP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3</a:t>
            </a:r>
            <a:endParaRPr lang="en-US" altLang="ja-JP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PｺﾞｼｯｸM" pitchFamily="50" charset="-128"/>
              <a:ea typeface="HGPｺﾞｼｯｸM" pitchFamily="50" charset="-128"/>
            </a:endParaRPr>
          </a:p>
        </p:txBody>
      </p:sp>
      <p:pic>
        <p:nvPicPr>
          <p:cNvPr id="7" name="Picture 2" descr="C:\Users\Junichi Taki\Desktop\resized\IMGP99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351" r="11656"/>
          <a:stretch/>
        </p:blipFill>
        <p:spPr bwMode="auto">
          <a:xfrm>
            <a:off x="179512" y="2351190"/>
            <a:ext cx="4433282" cy="387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Junichi Taki\Desktop\resized\IMGP991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95" r="14420"/>
          <a:stretch/>
        </p:blipFill>
        <p:spPr bwMode="auto">
          <a:xfrm>
            <a:off x="4572000" y="2358776"/>
            <a:ext cx="4449688" cy="387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224136" y="1352235"/>
            <a:ext cx="70922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40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HGPｺﾞｼｯｸM" pitchFamily="50" charset="-128"/>
                <a:ea typeface="HGPｺﾞｼｯｸM" pitchFamily="50" charset="-128"/>
              </a:rPr>
              <a:t> </a:t>
            </a:r>
            <a:r>
              <a:rPr lang="ja-JP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◇</a:t>
            </a:r>
            <a:r>
              <a:rPr lang="ja-JP" alt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ロールバー</a:t>
            </a:r>
            <a:r>
              <a:rPr lang="ja-JP" alt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をカーボン化</a:t>
            </a:r>
            <a:r>
              <a:rPr lang="ja-JP" alt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　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130939" y="5467871"/>
            <a:ext cx="39709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09 Challenger</a:t>
            </a:r>
            <a:endParaRPr lang="ja-JP" altLang="en-US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579802" y="5467870"/>
            <a:ext cx="39397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11</a:t>
            </a:r>
            <a:r>
              <a:rPr lang="en-US" altLang="ja-JP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Challenger</a:t>
            </a:r>
            <a:endParaRPr lang="ja-JP" altLang="en-US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31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891581" y="416858"/>
            <a:ext cx="734528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2011</a:t>
            </a:r>
            <a:r>
              <a:rPr lang="ja-JP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年型</a:t>
            </a:r>
            <a:r>
              <a:rPr lang="en-US" altLang="ja-JP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Tokai Challenger</a:t>
            </a:r>
            <a:r>
              <a:rPr lang="ja-JP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　</a:t>
            </a:r>
            <a:r>
              <a:rPr lang="ja-JP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諸元</a:t>
            </a:r>
            <a:endParaRPr lang="en-US" altLang="ja-JP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PｺﾞｼｯｸM" pitchFamily="50" charset="-128"/>
              <a:ea typeface="HGPｺﾞｼｯｸM" pitchFamily="50" charset="-128"/>
            </a:endParaRPr>
          </a:p>
        </p:txBody>
      </p:sp>
      <p:graphicFrame>
        <p:nvGraphicFramePr>
          <p:cNvPr id="26" name="Group 17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51313137"/>
              </p:ext>
            </p:extLst>
          </p:nvPr>
        </p:nvGraphicFramePr>
        <p:xfrm>
          <a:off x="35496" y="1556792"/>
          <a:ext cx="4536504" cy="4176467"/>
        </p:xfrm>
        <a:graphic>
          <a:graphicData uri="http://schemas.openxmlformats.org/drawingml/2006/table">
            <a:tbl>
              <a:tblPr/>
              <a:tblGrid>
                <a:gridCol w="1756066"/>
                <a:gridCol w="2780438"/>
              </a:tblGrid>
              <a:tr h="3877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全長　　　　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4980 mm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全幅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1590 mm  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(-50mm)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全高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880 mm</a:t>
                      </a: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　 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(-50mm)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重量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140kg  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(-20kg)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トレッド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1250 mm </a:t>
                      </a: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　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(-50mm)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ホイールベース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2050 mm  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(-50mm)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charset="-128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最高速度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160 km/h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平均速度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90 km/h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駆動方式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ダイレクトドライブ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1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ＭＳ Ｐゴシック" charset="-128"/>
                        </a:rPr>
                        <a:t>ブレーキ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Front</a:t>
                      </a: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：油圧ディスク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Rear</a:t>
                      </a:r>
                      <a:r>
                        <a:rPr kumimoji="1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charset="-128"/>
                          <a:ea typeface="ＭＳ Ｐゴシック" charset="-128"/>
                        </a:rPr>
                        <a:t>： 油圧ディスク＆回生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14374" y="5876925"/>
            <a:ext cx="7962081" cy="9366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ja-JP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 CAD</a:t>
            </a:r>
            <a:r>
              <a:rPr lang="ja-JP" altLang="en-US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による設計を行い、空力解析などを実施して形状を決定</a:t>
            </a:r>
          </a:p>
          <a:p>
            <a:pPr eaLnBrk="1" hangingPunct="1"/>
            <a:r>
              <a:rPr lang="ja-JP" altLang="en-US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軽量で空気抵抗が少ないボディを実現</a:t>
            </a:r>
          </a:p>
        </p:txBody>
      </p:sp>
      <p:pic>
        <p:nvPicPr>
          <p:cNvPr id="3074" name="Picture 2" descr="C:\Users\Junichi Taki\Desktop\resized\IMG_359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47" t="7106" r="9981" b="4626"/>
          <a:stretch/>
        </p:blipFill>
        <p:spPr bwMode="auto">
          <a:xfrm>
            <a:off x="4572000" y="2132855"/>
            <a:ext cx="4572000" cy="3252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389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373026" y="316987"/>
            <a:ext cx="238238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テスト走行</a:t>
            </a:r>
            <a:endParaRPr lang="en-US" altLang="ja-JP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PｺﾞｼｯｸM" pitchFamily="50" charset="-128"/>
              <a:ea typeface="HGPｺﾞｼｯｸM" pitchFamily="50" charset="-128"/>
            </a:endParaRPr>
          </a:p>
        </p:txBody>
      </p:sp>
      <p:pic>
        <p:nvPicPr>
          <p:cNvPr id="4098" name="Picture 2" descr="C:\Users\Junichi Taki\Desktop\resized\IMG_636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757" b="20480"/>
          <a:stretch/>
        </p:blipFill>
        <p:spPr bwMode="auto">
          <a:xfrm>
            <a:off x="138300" y="1340768"/>
            <a:ext cx="4289684" cy="3107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Junichi Taki\Desktop\resized\IMGP41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209" y="1340768"/>
            <a:ext cx="4679295" cy="3107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77011" y="4581128"/>
            <a:ext cx="7003301" cy="201622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ja-JP" sz="2000" b="1" dirty="0" smtClean="0">
                <a:latin typeface="+mj-ea"/>
                <a:ea typeface="+mj-ea"/>
              </a:rPr>
              <a:t>8</a:t>
            </a:r>
            <a:r>
              <a:rPr lang="ja-JP" altLang="en-US" sz="2000" b="1" dirty="0" smtClean="0">
                <a:latin typeface="+mj-ea"/>
                <a:ea typeface="+mj-ea"/>
              </a:rPr>
              <a:t>月</a:t>
            </a:r>
            <a:r>
              <a:rPr lang="en-US" altLang="ja-JP" sz="2000" b="1" dirty="0" smtClean="0">
                <a:latin typeface="+mj-ea"/>
                <a:ea typeface="+mj-ea"/>
              </a:rPr>
              <a:t>19</a:t>
            </a:r>
            <a:r>
              <a:rPr lang="ja-JP" altLang="en-US" sz="2000" b="1" dirty="0" smtClean="0">
                <a:latin typeface="+mj-ea"/>
                <a:ea typeface="+mj-ea"/>
              </a:rPr>
              <a:t>日に秋田県大潟村ソーラースポーツラインで実施。</a:t>
            </a:r>
            <a:endParaRPr lang="en-US" altLang="ja-JP" sz="2000" b="1" dirty="0" smtClean="0">
              <a:latin typeface="+mj-ea"/>
              <a:ea typeface="+mj-ea"/>
            </a:endParaRPr>
          </a:p>
          <a:p>
            <a:pPr eaLnBrk="1" hangingPunct="1"/>
            <a:r>
              <a:rPr lang="ja-JP" altLang="en-US" sz="2000" b="1" dirty="0" smtClean="0">
                <a:latin typeface="+mj-ea"/>
                <a:ea typeface="+mj-ea"/>
              </a:rPr>
              <a:t>晴天の下で発電テストを行った。</a:t>
            </a:r>
            <a:endParaRPr lang="en-US" altLang="ja-JP" sz="2000" b="1" dirty="0" smtClean="0">
              <a:latin typeface="+mj-ea"/>
              <a:ea typeface="+mj-ea"/>
            </a:endParaRPr>
          </a:p>
          <a:p>
            <a:pPr eaLnBrk="1" hangingPunct="1"/>
            <a:r>
              <a:rPr lang="ja-JP" altLang="en-US" sz="2000" b="1" dirty="0" smtClean="0">
                <a:latin typeface="+mj-ea"/>
                <a:ea typeface="+mj-ea"/>
              </a:rPr>
              <a:t>ドライバーが乗り込み、車体のフィーリングを確かめた。</a:t>
            </a:r>
          </a:p>
          <a:p>
            <a:pPr eaLnBrk="1" hangingPunct="1"/>
            <a:r>
              <a:rPr lang="en-US" altLang="ja-JP" sz="2000" b="1" dirty="0">
                <a:latin typeface="+mj-ea"/>
                <a:ea typeface="+mj-ea"/>
              </a:rPr>
              <a:t>2</a:t>
            </a:r>
            <a:r>
              <a:rPr lang="en-US" altLang="ja-JP" sz="2000" b="1" dirty="0" smtClean="0">
                <a:latin typeface="+mj-ea"/>
                <a:ea typeface="+mj-ea"/>
              </a:rPr>
              <a:t>011</a:t>
            </a:r>
            <a:r>
              <a:rPr lang="ja-JP" altLang="en-US" sz="2000" b="1" dirty="0" smtClean="0">
                <a:latin typeface="+mj-ea"/>
                <a:ea typeface="+mj-ea"/>
              </a:rPr>
              <a:t>年型「</a:t>
            </a:r>
            <a:r>
              <a:rPr lang="en-US" altLang="ja-JP" sz="2000" b="1" dirty="0" smtClean="0">
                <a:latin typeface="+mj-ea"/>
                <a:ea typeface="+mj-ea"/>
              </a:rPr>
              <a:t>Tokai Challenger</a:t>
            </a:r>
            <a:r>
              <a:rPr lang="ja-JP" altLang="en-US" sz="2000" b="1" dirty="0" smtClean="0">
                <a:latin typeface="+mj-ea"/>
                <a:ea typeface="+mj-ea"/>
              </a:rPr>
              <a:t>」は、</a:t>
            </a:r>
            <a:r>
              <a:rPr lang="en-US" altLang="ja-JP" sz="2000" b="1" dirty="0" smtClean="0">
                <a:latin typeface="+mj-ea"/>
                <a:ea typeface="+mj-ea"/>
              </a:rPr>
              <a:t>100km/h</a:t>
            </a:r>
            <a:r>
              <a:rPr lang="ja-JP" altLang="en-US" sz="2000" b="1" dirty="0" smtClean="0">
                <a:latin typeface="+mj-ea"/>
                <a:ea typeface="+mj-ea"/>
              </a:rPr>
              <a:t>の高速走行時</a:t>
            </a:r>
            <a:r>
              <a:rPr lang="ja-JP" altLang="en-US" sz="2000" b="1" dirty="0">
                <a:latin typeface="+mj-ea"/>
                <a:ea typeface="+mj-ea"/>
              </a:rPr>
              <a:t>に</a:t>
            </a:r>
            <a:endParaRPr lang="en-US" altLang="ja-JP" sz="2000" b="1" dirty="0" smtClean="0">
              <a:latin typeface="+mj-ea"/>
              <a:ea typeface="+mj-ea"/>
            </a:endParaRPr>
          </a:p>
          <a:p>
            <a:pPr marL="0" indent="0" eaLnBrk="1" hangingPunct="1">
              <a:buNone/>
            </a:pPr>
            <a:r>
              <a:rPr lang="ja-JP" altLang="en-US" sz="2000" b="1" dirty="0">
                <a:latin typeface="+mj-ea"/>
                <a:ea typeface="+mj-ea"/>
              </a:rPr>
              <a:t>　</a:t>
            </a:r>
            <a:r>
              <a:rPr lang="ja-JP" altLang="en-US" sz="2000" b="1" dirty="0" smtClean="0">
                <a:latin typeface="+mj-ea"/>
                <a:ea typeface="+mj-ea"/>
              </a:rPr>
              <a:t>　前作モデルよりも安定していることが確認できた。</a:t>
            </a:r>
            <a:endParaRPr lang="en-US" altLang="ja-JP" sz="2000" b="1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998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/>
        </p:nvSpPr>
        <p:spPr>
          <a:xfrm>
            <a:off x="5122863" y="4999038"/>
            <a:ext cx="2928937" cy="1597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1492250" y="4999038"/>
            <a:ext cx="2676525" cy="16573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27013" y="1628775"/>
            <a:ext cx="8208962" cy="30241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10246" name="Picture 4" descr="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5" t="39725" b="11349"/>
          <a:stretch>
            <a:fillRect/>
          </a:stretch>
        </p:blipFill>
        <p:spPr bwMode="auto">
          <a:xfrm>
            <a:off x="654050" y="2492375"/>
            <a:ext cx="16764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" descr="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5" t="39725" b="11349"/>
          <a:stretch>
            <a:fillRect/>
          </a:stretch>
        </p:blipFill>
        <p:spPr bwMode="auto">
          <a:xfrm>
            <a:off x="2549525" y="3876675"/>
            <a:ext cx="16764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2" descr="estimahybrid-b_00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406650"/>
            <a:ext cx="157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2" descr="estimahybrid-b_00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406650"/>
            <a:ext cx="157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2755899" y="3243263"/>
            <a:ext cx="147002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ja-JP" altLang="en-US" b="1" dirty="0" smtClean="0">
                <a:latin typeface="MS UI Gothic" pitchFamily="50" charset="-128"/>
                <a:ea typeface="MS UI Gothic" pitchFamily="50" charset="-128"/>
              </a:rPr>
              <a:t>メディア車</a:t>
            </a:r>
            <a:r>
              <a:rPr lang="en-US" altLang="ja-JP" b="1" dirty="0" smtClean="0">
                <a:latin typeface="MS UI Gothic" pitchFamily="50" charset="-128"/>
                <a:ea typeface="MS UI Gothic" pitchFamily="50" charset="-128"/>
              </a:rPr>
              <a:t>1</a:t>
            </a:r>
            <a:endParaRPr lang="ja-JP" altLang="en-US" b="1" dirty="0">
              <a:latin typeface="MS UI Gothic" pitchFamily="50" charset="-128"/>
              <a:ea typeface="MS UI Gothic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03988" y="3243263"/>
            <a:ext cx="15113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ja-JP" altLang="en-US" b="1" dirty="0" smtClean="0">
                <a:latin typeface="MS UI Gothic" pitchFamily="50" charset="-128"/>
                <a:ea typeface="MS UI Gothic" pitchFamily="50" charset="-128"/>
              </a:rPr>
              <a:t>メディア車</a:t>
            </a:r>
            <a:r>
              <a:rPr lang="en-US" altLang="ja-JP" b="1" dirty="0" smtClean="0">
                <a:latin typeface="MS UI Gothic" pitchFamily="50" charset="-128"/>
                <a:ea typeface="MS UI Gothic" pitchFamily="50" charset="-128"/>
              </a:rPr>
              <a:t>2</a:t>
            </a:r>
            <a:endParaRPr lang="ja-JP" altLang="en-US" b="1" dirty="0">
              <a:latin typeface="MS UI Gothic" pitchFamily="50" charset="-128"/>
              <a:ea typeface="MS UI Gothic" pitchFamily="50" charset="-128"/>
            </a:endParaRPr>
          </a:p>
        </p:txBody>
      </p:sp>
      <p:pic>
        <p:nvPicPr>
          <p:cNvPr id="10253" name="Picture 2" descr="estimahybrid-b_00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0175" y="3833813"/>
            <a:ext cx="157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4635500" y="1898650"/>
            <a:ext cx="1296988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ja-JP" altLang="en-US" b="1" dirty="0">
                <a:latin typeface="MS UI Gothic" pitchFamily="50" charset="-128"/>
                <a:ea typeface="MS UI Gothic" pitchFamily="50" charset="-128"/>
              </a:rPr>
              <a:t>指令車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44550" y="1882775"/>
            <a:ext cx="1296988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ja-JP" altLang="en-US" b="1" dirty="0">
                <a:latin typeface="MS UI Gothic" pitchFamily="50" charset="-128"/>
                <a:ea typeface="MS UI Gothic" pitchFamily="50" charset="-128"/>
              </a:rPr>
              <a:t>先導車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03988" y="1882775"/>
            <a:ext cx="1511300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ja-JP" altLang="en-US" b="1" dirty="0">
                <a:latin typeface="MS UI Gothic" pitchFamily="50" charset="-128"/>
                <a:ea typeface="MS UI Gothic" pitchFamily="50" charset="-128"/>
              </a:rPr>
              <a:t>伴走車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605088" y="1898650"/>
            <a:ext cx="1563687" cy="368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ja-JP" altLang="en-US" b="1" dirty="0">
                <a:latin typeface="MS UI Gothic" pitchFamily="50" charset="-128"/>
                <a:ea typeface="MS UI Gothic" pitchFamily="50" charset="-128"/>
              </a:rPr>
              <a:t>ソーラーカー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565150" y="1196975"/>
            <a:ext cx="2190750" cy="5032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259" name="テキスト ボックス 21"/>
          <p:cNvSpPr txBox="1">
            <a:spLocks noChangeArrowheads="1"/>
          </p:cNvSpPr>
          <p:nvPr/>
        </p:nvSpPr>
        <p:spPr bwMode="auto">
          <a:xfrm>
            <a:off x="565150" y="1217613"/>
            <a:ext cx="2263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400">
                <a:latin typeface="MS UI Gothic" pitchFamily="50" charset="-128"/>
                <a:ea typeface="MS UI Gothic" pitchFamily="50" charset="-128"/>
              </a:rPr>
              <a:t>ソーラーカー付近</a:t>
            </a:r>
          </a:p>
        </p:txBody>
      </p:sp>
      <p:pic>
        <p:nvPicPr>
          <p:cNvPr id="10260" name="Picture 2" descr="estimahybrid-b_00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9775" y="5827713"/>
            <a:ext cx="157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2146300" y="5300663"/>
            <a:ext cx="1296988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ja-JP" altLang="en-US" b="1" dirty="0">
                <a:latin typeface="MS UI Gothic" pitchFamily="50" charset="-128"/>
                <a:ea typeface="MS UI Gothic" pitchFamily="50" charset="-128"/>
              </a:rPr>
              <a:t>偵察車</a:t>
            </a:r>
          </a:p>
        </p:txBody>
      </p:sp>
      <p:sp>
        <p:nvSpPr>
          <p:cNvPr id="26" name="角丸四角形 25"/>
          <p:cNvSpPr/>
          <p:nvPr/>
        </p:nvSpPr>
        <p:spPr>
          <a:xfrm>
            <a:off x="1574552" y="4764088"/>
            <a:ext cx="2565400" cy="3698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263" name="テキスト ボックス 26"/>
          <p:cNvSpPr txBox="1">
            <a:spLocks noChangeArrowheads="1"/>
          </p:cNvSpPr>
          <p:nvPr/>
        </p:nvSpPr>
        <p:spPr bwMode="auto">
          <a:xfrm>
            <a:off x="1598365" y="4787860"/>
            <a:ext cx="25415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b="1" dirty="0">
                <a:latin typeface="MS UI Gothic" pitchFamily="50" charset="-128"/>
                <a:ea typeface="MS UI Gothic" pitchFamily="50" charset="-128"/>
              </a:rPr>
              <a:t>ソーラーカー</a:t>
            </a:r>
            <a:r>
              <a:rPr lang="ja-JP" altLang="en-US" b="1" dirty="0" smtClean="0">
                <a:latin typeface="MS UI Gothic" pitchFamily="50" charset="-128"/>
                <a:ea typeface="MS UI Gothic" pitchFamily="50" charset="-128"/>
              </a:rPr>
              <a:t>の前方を走行</a:t>
            </a:r>
            <a:endParaRPr lang="ja-JP" altLang="en-US" b="1" dirty="0">
              <a:latin typeface="MS UI Gothic" pitchFamily="50" charset="-128"/>
              <a:ea typeface="MS UI Gothic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651500" y="5300663"/>
            <a:ext cx="1296988" cy="369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4"/>
              </a:buBlip>
              <a:defRPr/>
            </a:pPr>
            <a:r>
              <a:rPr lang="ja-JP" altLang="en-US" b="1" dirty="0">
                <a:latin typeface="MS UI Gothic" pitchFamily="50" charset="-128"/>
                <a:ea typeface="MS UI Gothic" pitchFamily="50" charset="-128"/>
              </a:rPr>
              <a:t>トラック</a:t>
            </a:r>
          </a:p>
        </p:txBody>
      </p:sp>
      <p:sp>
        <p:nvSpPr>
          <p:cNvPr id="32" name="角丸四角形 31"/>
          <p:cNvSpPr/>
          <p:nvPr/>
        </p:nvSpPr>
        <p:spPr>
          <a:xfrm>
            <a:off x="5327650" y="4764088"/>
            <a:ext cx="1938338" cy="3698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267" name="テキスト ボックス 32"/>
          <p:cNvSpPr txBox="1">
            <a:spLocks noChangeArrowheads="1"/>
          </p:cNvSpPr>
          <p:nvPr/>
        </p:nvSpPr>
        <p:spPr bwMode="auto">
          <a:xfrm>
            <a:off x="5435600" y="4764088"/>
            <a:ext cx="1944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b="1">
                <a:latin typeface="MS UI Gothic" pitchFamily="50" charset="-128"/>
                <a:ea typeface="MS UI Gothic" pitchFamily="50" charset="-128"/>
              </a:rPr>
              <a:t>後方を追走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1769222" y="316987"/>
            <a:ext cx="558999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ソーラーカーサポート体制</a:t>
            </a:r>
            <a:endParaRPr lang="en-US" altLang="ja-JP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PｺﾞｼｯｸM" pitchFamily="50" charset="-128"/>
              <a:ea typeface="HGPｺﾞｼｯｸM" pitchFamily="50" charset="-128"/>
            </a:endParaRPr>
          </a:p>
        </p:txBody>
      </p:sp>
      <p:pic>
        <p:nvPicPr>
          <p:cNvPr id="31" name="Picture 2" descr="C:\Users\Junichi Taki\Desktop\resized\IMGP40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42588" b="62118" l="18750" r="82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0376">
            <a:off x="1680482" y="1548883"/>
            <a:ext cx="3372423" cy="223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Junichi Taki\Desktop\stwi_FW2PZHA_200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758011"/>
            <a:ext cx="23431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987824" y="1268760"/>
            <a:ext cx="5690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j-ea"/>
                <a:ea typeface="+mj-ea"/>
              </a:rPr>
              <a:t>※</a:t>
            </a:r>
            <a:r>
              <a:rPr kumimoji="1" lang="ja-JP" altLang="en-US" dirty="0" smtClean="0">
                <a:latin typeface="+mj-ea"/>
                <a:ea typeface="+mj-ea"/>
              </a:rPr>
              <a:t>トヨタ自動車と日野自動車よりサポートしていただきます。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9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66874" y="1556792"/>
            <a:ext cx="5214938" cy="43924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000" b="1" dirty="0" smtClean="0">
                <a:latin typeface="+mn-ea"/>
              </a:rPr>
              <a:t>車載</a:t>
            </a:r>
            <a:r>
              <a:rPr lang="ja-JP" altLang="en-US" sz="2000" b="1" dirty="0">
                <a:latin typeface="+mn-ea"/>
              </a:rPr>
              <a:t>型通信衛星</a:t>
            </a:r>
            <a:r>
              <a:rPr lang="ja-JP" altLang="en-US" sz="2000" b="1" dirty="0" smtClean="0">
                <a:latin typeface="+mn-ea"/>
              </a:rPr>
              <a:t>インマルサットを</a:t>
            </a:r>
            <a:r>
              <a:rPr lang="ja-JP" altLang="en-US" sz="2000" b="1" dirty="0">
                <a:latin typeface="+mn-ea"/>
              </a:rPr>
              <a:t>指令車に</a:t>
            </a:r>
            <a:r>
              <a:rPr lang="ja-JP" altLang="en-US" sz="2000" b="1" dirty="0" smtClean="0">
                <a:latin typeface="+mn-ea"/>
              </a:rPr>
              <a:t>搭載（</a:t>
            </a:r>
            <a:r>
              <a:rPr lang="ja-JP" altLang="en-US" sz="2000" b="1" dirty="0">
                <a:latin typeface="+mn-ea"/>
              </a:rPr>
              <a:t>日本デジコム社提供）</a:t>
            </a:r>
          </a:p>
          <a:p>
            <a:pPr marL="363538" indent="-363538" eaLnBrk="1" hangingPunct="1">
              <a:lnSpc>
                <a:spcPct val="90000"/>
              </a:lnSpc>
            </a:pPr>
            <a:r>
              <a:rPr lang="ja-JP" altLang="en-US" sz="2000" b="1" dirty="0" smtClean="0">
                <a:latin typeface="+mn-ea"/>
              </a:rPr>
              <a:t>ひまわり（</a:t>
            </a:r>
            <a:r>
              <a:rPr lang="en-US" altLang="ja-JP" sz="2000" b="1" dirty="0" smtClean="0">
                <a:latin typeface="+mn-ea"/>
              </a:rPr>
              <a:t>MTSAT-2</a:t>
            </a:r>
            <a:r>
              <a:rPr lang="ja-JP" altLang="en-US" sz="2000" b="1" dirty="0" smtClean="0">
                <a:latin typeface="+mn-ea"/>
              </a:rPr>
              <a:t>）の衛星画像データ</a:t>
            </a:r>
            <a:r>
              <a:rPr lang="ja-JP" altLang="en-US" sz="2000" b="1" dirty="0">
                <a:latin typeface="+mn-ea"/>
              </a:rPr>
              <a:t>を、東海大学情報技術センターでソーラーカーレース用に加工し、現地で</a:t>
            </a:r>
            <a:r>
              <a:rPr lang="ja-JP" altLang="en-US" sz="2000" b="1" dirty="0" smtClean="0">
                <a:latin typeface="+mn-ea"/>
              </a:rPr>
              <a:t>使用（</a:t>
            </a:r>
            <a:r>
              <a:rPr lang="ja-JP" altLang="en-US" sz="2000" b="1" dirty="0">
                <a:latin typeface="+mn-ea"/>
              </a:rPr>
              <a:t>協力：東海大学情報技術センター</a:t>
            </a:r>
            <a:r>
              <a:rPr lang="ja-JP" altLang="en-US" sz="2000" b="1" dirty="0" smtClean="0">
                <a:latin typeface="+mn-ea"/>
              </a:rPr>
              <a:t>・宇宙</a:t>
            </a:r>
            <a:r>
              <a:rPr lang="ja-JP" altLang="en-US" sz="2000" b="1" dirty="0">
                <a:latin typeface="+mn-ea"/>
              </a:rPr>
              <a:t>情報センター</a:t>
            </a:r>
            <a:r>
              <a:rPr lang="ja-JP" altLang="en-US" sz="2000" b="1" dirty="0" smtClean="0">
                <a:latin typeface="+mn-ea"/>
              </a:rPr>
              <a:t>）</a:t>
            </a:r>
            <a:endParaRPr lang="en-US" altLang="ja-JP" sz="2000" b="1" dirty="0" smtClean="0">
              <a:latin typeface="+mn-ea"/>
            </a:endParaRPr>
          </a:p>
          <a:p>
            <a:pPr marL="363538" indent="-363538" eaLnBrk="1" hangingPunct="1">
              <a:lnSpc>
                <a:spcPct val="90000"/>
              </a:lnSpc>
            </a:pPr>
            <a:r>
              <a:rPr lang="ja-JP" altLang="en-US" sz="2000" b="1" dirty="0" smtClean="0">
                <a:latin typeface="+mn-ea"/>
              </a:rPr>
              <a:t>ソーラーカーのテレメトリシステムによる走行データ解析を行い、エネルギーマネージメントを行う</a:t>
            </a:r>
            <a:endParaRPr lang="en-US" altLang="ja-JP" sz="2000" b="1" dirty="0" smtClean="0">
              <a:latin typeface="+mn-ea"/>
            </a:endParaRPr>
          </a:p>
          <a:p>
            <a:pPr marL="363538" indent="-363538" eaLnBrk="1" hangingPunct="1">
              <a:lnSpc>
                <a:spcPct val="90000"/>
              </a:lnSpc>
            </a:pPr>
            <a:r>
              <a:rPr lang="ja-JP" altLang="en-US" sz="2000" b="1" dirty="0" smtClean="0">
                <a:latin typeface="+mn-ea"/>
              </a:rPr>
              <a:t>衛星通信機能を備えた</a:t>
            </a:r>
            <a:r>
              <a:rPr lang="en-US" altLang="ja-JP" sz="2000" b="1" dirty="0" smtClean="0">
                <a:latin typeface="+mn-ea"/>
              </a:rPr>
              <a:t>GPS</a:t>
            </a:r>
            <a:r>
              <a:rPr lang="ja-JP" altLang="en-US" sz="2000" b="1" dirty="0" smtClean="0">
                <a:latin typeface="+mn-ea"/>
              </a:rPr>
              <a:t>端末「ＳＰＯＴ」による</a:t>
            </a:r>
            <a:r>
              <a:rPr lang="ja-JP" altLang="en-US" sz="2000" b="1" dirty="0">
                <a:latin typeface="+mn-ea"/>
              </a:rPr>
              <a:t>位置</a:t>
            </a:r>
            <a:r>
              <a:rPr lang="ja-JP" altLang="en-US" sz="2000" b="1" dirty="0" smtClean="0">
                <a:latin typeface="+mn-ea"/>
              </a:rPr>
              <a:t>情報のリアルタイム提供</a:t>
            </a:r>
            <a:endParaRPr lang="ja-JP" altLang="en-US" sz="2000" b="1" dirty="0">
              <a:latin typeface="+mn-ea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ja-JP" altLang="en-US" sz="2400" b="1" dirty="0">
              <a:latin typeface="+mn-ea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ja-JP" sz="2400" b="1" dirty="0" smtClean="0">
              <a:latin typeface="+mn-ea"/>
            </a:endParaRPr>
          </a:p>
        </p:txBody>
      </p:sp>
      <p:pic>
        <p:nvPicPr>
          <p:cNvPr id="39940" name="Picture 4" descr="aus2001112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64"/>
          <a:stretch/>
        </p:blipFill>
        <p:spPr bwMode="auto">
          <a:xfrm>
            <a:off x="5220072" y="3441195"/>
            <a:ext cx="3900487" cy="337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正方形/長方形 19"/>
          <p:cNvSpPr/>
          <p:nvPr/>
        </p:nvSpPr>
        <p:spPr>
          <a:xfrm>
            <a:off x="2779917" y="316987"/>
            <a:ext cx="356860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レース運行支援</a:t>
            </a:r>
            <a:endParaRPr lang="en-US" altLang="ja-JP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PｺﾞｼｯｸM" pitchFamily="50" charset="-128"/>
              <a:ea typeface="HGPｺﾞｼｯｸM" pitchFamily="50" charset="-128"/>
            </a:endParaRPr>
          </a:p>
        </p:txBody>
      </p:sp>
      <p:pic>
        <p:nvPicPr>
          <p:cNvPr id="2050" name="Picture 2" descr="C:\Users\Junichi Taki\Desktop\resized\DSC_027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71"/>
          <a:stretch/>
        </p:blipFill>
        <p:spPr bwMode="auto">
          <a:xfrm>
            <a:off x="5513460" y="1196752"/>
            <a:ext cx="3523036" cy="2187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Junichi Taki\Desktop\resized\IMGP40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875348"/>
            <a:ext cx="2810006" cy="1866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553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3528" y="1196752"/>
            <a:ext cx="84244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  <a:defRPr/>
            </a:pPr>
            <a:r>
              <a:rPr lang="ja-JP" altLang="en-US" sz="2800" b="1" dirty="0" smtClean="0">
                <a:solidFill>
                  <a:srgbClr val="000000"/>
                </a:solidFill>
                <a:latin typeface="+mj-ea"/>
                <a:ea typeface="+mj-ea"/>
              </a:rPr>
              <a:t>東海大学チャレンジセンターはプロジェクト活動をとおして「集い力」「挑み力」「成し遂げ力」といった社会的実践力を育成</a:t>
            </a:r>
            <a:endParaRPr lang="en-US" altLang="ja-JP" sz="2800" b="1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ja-JP" altLang="en-US" sz="2800" b="1" dirty="0" smtClean="0">
                <a:solidFill>
                  <a:srgbClr val="000000"/>
                </a:solidFill>
                <a:latin typeface="+mj-ea"/>
                <a:ea typeface="+mj-ea"/>
              </a:rPr>
              <a:t>ライトパワープロジェクトは「ソーラーカー」「</a:t>
            </a:r>
            <a:r>
              <a:rPr lang="ja-JP" altLang="en-US" sz="2800" b="1" dirty="0">
                <a:solidFill>
                  <a:srgbClr val="000000"/>
                </a:solidFill>
                <a:latin typeface="+mj-ea"/>
                <a:ea typeface="+mj-ea"/>
              </a:rPr>
              <a:t>電気自動車</a:t>
            </a:r>
            <a:r>
              <a:rPr lang="ja-JP" altLang="en-US" sz="2800" b="1" dirty="0" smtClean="0">
                <a:solidFill>
                  <a:srgbClr val="000000"/>
                </a:solidFill>
                <a:latin typeface="+mj-ea"/>
                <a:ea typeface="+mj-ea"/>
              </a:rPr>
              <a:t>」「</a:t>
            </a:r>
            <a:r>
              <a:rPr lang="ja-JP" altLang="en-US" sz="2800" b="1" dirty="0">
                <a:solidFill>
                  <a:srgbClr val="000000"/>
                </a:solidFill>
                <a:latin typeface="+mj-ea"/>
                <a:ea typeface="+mj-ea"/>
              </a:rPr>
              <a:t>人力飛行機</a:t>
            </a:r>
            <a:r>
              <a:rPr lang="ja-JP" altLang="en-US" sz="2800" b="1" dirty="0" smtClean="0">
                <a:solidFill>
                  <a:srgbClr val="000000"/>
                </a:solidFill>
                <a:latin typeface="+mj-ea"/>
                <a:ea typeface="+mj-ea"/>
              </a:rPr>
              <a:t>」の３チームから構成</a:t>
            </a:r>
            <a:endParaRPr lang="en-US" altLang="ja-JP" sz="2800" b="1" dirty="0">
              <a:solidFill>
                <a:srgbClr val="000000"/>
              </a:solidFill>
              <a:latin typeface="+mj-ea"/>
              <a:ea typeface="+mj-ea"/>
            </a:endParaRPr>
          </a:p>
          <a:p>
            <a:pPr marL="444500" indent="-444500">
              <a:buFont typeface="Wingdings" pitchFamily="2" charset="2"/>
              <a:buChar char="ü"/>
              <a:defRPr/>
            </a:pPr>
            <a:r>
              <a:rPr lang="ja-JP" altLang="en-US" sz="2800" b="1" dirty="0" smtClean="0">
                <a:solidFill>
                  <a:srgbClr val="000000"/>
                </a:solidFill>
                <a:latin typeface="+mj-ea"/>
                <a:ea typeface="+mj-ea"/>
              </a:rPr>
              <a:t>大会出場から、社会貢献、環境啓発、ものつくり教室などの活動</a:t>
            </a:r>
            <a:endParaRPr lang="en-US" altLang="ja-JP" sz="2800" b="1" dirty="0" smtClean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232293" y="476672"/>
            <a:ext cx="666079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P丸ゴシック体E" pitchFamily="50" charset="-128"/>
                <a:ea typeface="AR P丸ゴシック体E" pitchFamily="50" charset="-128"/>
              </a:rPr>
              <a:t>ライトパワープロジェクト</a:t>
            </a:r>
            <a:r>
              <a:rPr lang="ja-JP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P丸ゴシック体E" pitchFamily="50" charset="-128"/>
                <a:ea typeface="AR P丸ゴシック体E" pitchFamily="50" charset="-128"/>
              </a:rPr>
              <a:t>　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36375" y="-32703"/>
            <a:ext cx="522771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東海大学チャレンジセンター</a:t>
            </a:r>
            <a:r>
              <a:rPr lang="ja-JP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　</a:t>
            </a:r>
          </a:p>
        </p:txBody>
      </p:sp>
      <p:pic>
        <p:nvPicPr>
          <p:cNvPr id="3074" name="Picture 2" descr="C:\Users\Junichi Taki\Desktop\resized\IMG_53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6" t="773" r="4772" b="-586"/>
          <a:stretch/>
        </p:blipFill>
        <p:spPr bwMode="auto">
          <a:xfrm>
            <a:off x="35496" y="4293096"/>
            <a:ext cx="2952328" cy="2083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unichi Taki\Desktop\resized\DSC_882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00" t="10915" r="14317" b="1295"/>
          <a:stretch/>
        </p:blipFill>
        <p:spPr bwMode="auto">
          <a:xfrm>
            <a:off x="3059832" y="4293096"/>
            <a:ext cx="2966646" cy="2083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unichi Taki\Desktop\resized\IMGP095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49"/>
          <a:stretch/>
        </p:blipFill>
        <p:spPr bwMode="auto">
          <a:xfrm>
            <a:off x="6084168" y="4293096"/>
            <a:ext cx="2987825" cy="2108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395536" y="5858108"/>
            <a:ext cx="21034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ja-JP" altLang="en-US" sz="2800" b="1" cap="all" spc="0" dirty="0" smtClean="0">
                <a:ln/>
                <a:solidFill>
                  <a:srgbClr val="0099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ea"/>
                <a:ea typeface="+mj-ea"/>
              </a:rPr>
              <a:t>ソーラーカー</a:t>
            </a:r>
            <a:endParaRPr lang="ja-JP" altLang="en-US" sz="2800" b="1" cap="all" spc="0" dirty="0">
              <a:ln/>
              <a:solidFill>
                <a:srgbClr val="0099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ea"/>
              <a:ea typeface="+mj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577974" y="5877272"/>
            <a:ext cx="19880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ja-JP" altLang="en-US" sz="28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ea"/>
                <a:ea typeface="+mj-ea"/>
              </a:rPr>
              <a:t>電気自動車</a:t>
            </a:r>
            <a:endParaRPr lang="ja-JP" altLang="en-US" sz="28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660232" y="5858108"/>
            <a:ext cx="19880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ja-JP" alt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ea"/>
                <a:ea typeface="+mn-ea"/>
              </a:rPr>
              <a:t>人力飛行機</a:t>
            </a:r>
            <a:endParaRPr lang="ja-JP" alt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unichi Taki\Desktop\resized\6021994333_d622ffcbb6_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63" t="14063" b="10959"/>
          <a:stretch/>
        </p:blipFill>
        <p:spPr bwMode="auto">
          <a:xfrm>
            <a:off x="53405" y="1340768"/>
            <a:ext cx="4446587" cy="2351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大学\東海大学\ライトパワー\2011\WSC\プレゼンてーしょん\resized\httpmichiganengineering.tumblr.compost7814285134umsolarcar-quantum-university-of-michiga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4" t="9823" r="3273"/>
          <a:stretch/>
        </p:blipFill>
        <p:spPr bwMode="auto">
          <a:xfrm>
            <a:off x="4788024" y="1268760"/>
            <a:ext cx="4168775" cy="246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1771426" y="345430"/>
            <a:ext cx="558197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ライバルチーム</a:t>
            </a:r>
            <a:r>
              <a:rPr lang="en-US" altLang="ja-JP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‐1‐</a:t>
            </a:r>
            <a:endParaRPr lang="ja-JP" alt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72709" name="コンテンツ プレースホルダ 11"/>
          <p:cNvSpPr txBox="1">
            <a:spLocks/>
          </p:cNvSpPr>
          <p:nvPr/>
        </p:nvSpPr>
        <p:spPr bwMode="auto">
          <a:xfrm>
            <a:off x="125413" y="4292600"/>
            <a:ext cx="44465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ja-JP" b="1" dirty="0" err="1">
                <a:latin typeface="HGPｺﾞｼｯｸM" pitchFamily="50" charset="-128"/>
                <a:ea typeface="HGPｺﾞｼｯｸM" pitchFamily="50" charset="-128"/>
              </a:rPr>
              <a:t>Nuon</a:t>
            </a:r>
            <a:r>
              <a:rPr lang="ja-JP" altLang="en-US" b="1" dirty="0">
                <a:latin typeface="HGPｺﾞｼｯｸM" pitchFamily="50" charset="-128"/>
                <a:ea typeface="HGPｺﾞｼｯｸM" pitchFamily="50" charset="-128"/>
              </a:rPr>
              <a:t>社などのスポンサーのデルフト工科大学（オランダ）の</a:t>
            </a:r>
            <a:r>
              <a:rPr lang="en-US" altLang="ja-JP" b="1" dirty="0" err="1">
                <a:latin typeface="HGPｺﾞｼｯｸM" pitchFamily="50" charset="-128"/>
                <a:ea typeface="HGPｺﾞｼｯｸM" pitchFamily="50" charset="-128"/>
              </a:rPr>
              <a:t>Nuon</a:t>
            </a:r>
            <a:r>
              <a:rPr lang="ja-JP" altLang="en-US" b="1" dirty="0">
                <a:latin typeface="HGPｺﾞｼｯｸM" pitchFamily="50" charset="-128"/>
                <a:ea typeface="HGPｺﾞｼｯｸM" pitchFamily="50" charset="-128"/>
              </a:rPr>
              <a:t> </a:t>
            </a:r>
            <a:r>
              <a:rPr lang="en-US" altLang="ja-JP" b="1" dirty="0">
                <a:latin typeface="HGPｺﾞｼｯｸM" pitchFamily="50" charset="-128"/>
                <a:ea typeface="HGPｺﾞｼｯｸM" pitchFamily="50" charset="-128"/>
              </a:rPr>
              <a:t>Solar Team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ja-JP" altLang="en-US" b="1" dirty="0">
                <a:latin typeface="HGPｺﾞｼｯｸM" pitchFamily="50" charset="-128"/>
                <a:ea typeface="HGPｺﾞｼｯｸM" pitchFamily="50" charset="-128"/>
              </a:rPr>
              <a:t>巨額の予算を持ち、</a:t>
            </a:r>
            <a:r>
              <a:rPr lang="en-US" altLang="ja-JP" b="1" dirty="0">
                <a:latin typeface="HGPｺﾞｼｯｸM" pitchFamily="50" charset="-128"/>
                <a:ea typeface="HGPｺﾞｼｯｸM" pitchFamily="50" charset="-128"/>
              </a:rPr>
              <a:t>2001</a:t>
            </a:r>
            <a:r>
              <a:rPr lang="ja-JP" altLang="en-US" b="1" dirty="0">
                <a:latin typeface="HGPｺﾞｼｯｸM" pitchFamily="50" charset="-128"/>
                <a:ea typeface="HGPｺﾞｼｯｸM" pitchFamily="50" charset="-128"/>
              </a:rPr>
              <a:t>～</a:t>
            </a:r>
            <a:r>
              <a:rPr lang="en-US" altLang="ja-JP" b="1" dirty="0">
                <a:latin typeface="HGPｺﾞｼｯｸM" pitchFamily="50" charset="-128"/>
                <a:ea typeface="HGPｺﾞｼｯｸM" pitchFamily="50" charset="-128"/>
              </a:rPr>
              <a:t>2007</a:t>
            </a:r>
            <a:r>
              <a:rPr lang="ja-JP" altLang="en-US" b="1" dirty="0">
                <a:latin typeface="HGPｺﾞｼｯｸM" pitchFamily="50" charset="-128"/>
                <a:ea typeface="HGPｺﾞｼｯｸM" pitchFamily="50" charset="-128"/>
              </a:rPr>
              <a:t>年</a:t>
            </a:r>
            <a:r>
              <a:rPr lang="ja-JP" altLang="en-US" b="1" dirty="0" smtClean="0">
                <a:latin typeface="HGPｺﾞｼｯｸM" pitchFamily="50" charset="-128"/>
                <a:ea typeface="HGPｺﾞｼｯｸM" pitchFamily="50" charset="-128"/>
              </a:rPr>
              <a:t>にオーストラリア大会</a:t>
            </a:r>
            <a:r>
              <a:rPr lang="en-US" altLang="ja-JP" b="1" dirty="0">
                <a:latin typeface="HGPｺﾞｼｯｸM" pitchFamily="50" charset="-128"/>
                <a:ea typeface="HGPｺﾞｼｯｸM" pitchFamily="50" charset="-128"/>
              </a:rPr>
              <a:t>4</a:t>
            </a:r>
            <a:r>
              <a:rPr lang="ja-JP" altLang="en-US" b="1" dirty="0">
                <a:latin typeface="HGPｺﾞｼｯｸM" pitchFamily="50" charset="-128"/>
                <a:ea typeface="HGPｺﾞｼｯｸM" pitchFamily="50" charset="-128"/>
              </a:rPr>
              <a:t>連覇を達成した強豪</a:t>
            </a:r>
            <a:endParaRPr lang="en-US" altLang="ja-JP" b="1" dirty="0">
              <a:latin typeface="HGPｺﾞｼｯｸM" pitchFamily="50" charset="-128"/>
              <a:ea typeface="HGPｺﾞｼｯｸM" pitchFamily="50" charset="-128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ja-JP" b="1" dirty="0">
                <a:latin typeface="HGPｺﾞｼｯｸM" pitchFamily="50" charset="-128"/>
                <a:ea typeface="HGPｺﾞｼｯｸM" pitchFamily="50" charset="-128"/>
              </a:rPr>
              <a:t>2010</a:t>
            </a:r>
            <a:r>
              <a:rPr lang="ja-JP" altLang="en-US" b="1" dirty="0">
                <a:latin typeface="HGPｺﾞｼｯｸM" pitchFamily="50" charset="-128"/>
                <a:ea typeface="HGPｺﾞｼｯｸM" pitchFamily="50" charset="-128"/>
              </a:rPr>
              <a:t>年はソーラーカーレース鈴鹿に参戦</a:t>
            </a:r>
            <a:endParaRPr lang="en-US" altLang="ja-JP" b="1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72710" name="コンテンツ プレースホルダ 11"/>
          <p:cNvSpPr txBox="1">
            <a:spLocks/>
          </p:cNvSpPr>
          <p:nvPr/>
        </p:nvSpPr>
        <p:spPr bwMode="auto">
          <a:xfrm>
            <a:off x="4716463" y="4306888"/>
            <a:ext cx="42481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ja-JP" altLang="en-US" b="1" dirty="0">
                <a:latin typeface="HGPｺﾞｼｯｸM" pitchFamily="50" charset="-128"/>
                <a:ea typeface="HGPｺﾞｼｯｸM" pitchFamily="50" charset="-128"/>
              </a:rPr>
              <a:t>総勢</a:t>
            </a:r>
            <a:r>
              <a:rPr lang="en-US" altLang="ja-JP" b="1" dirty="0" smtClean="0">
                <a:latin typeface="HGPｺﾞｼｯｸM" pitchFamily="50" charset="-128"/>
                <a:ea typeface="HGPｺﾞｼｯｸM" pitchFamily="50" charset="-128"/>
              </a:rPr>
              <a:t>100</a:t>
            </a:r>
            <a:r>
              <a:rPr lang="ja-JP" altLang="en-US" b="1" dirty="0" smtClean="0">
                <a:latin typeface="HGPｺﾞｼｯｸM" pitchFamily="50" charset="-128"/>
                <a:ea typeface="HGPｺﾞｼｯｸM" pitchFamily="50" charset="-128"/>
              </a:rPr>
              <a:t>名以上を</a:t>
            </a:r>
            <a:r>
              <a:rPr lang="ja-JP" altLang="en-US" b="1" dirty="0">
                <a:latin typeface="HGPｺﾞｼｯｸM" pitchFamily="50" charset="-128"/>
                <a:ea typeface="HGPｺﾞｼｯｸM" pitchFamily="50" charset="-128"/>
              </a:rPr>
              <a:t>要するアメリカのミシガン大学チーム</a:t>
            </a:r>
            <a:endParaRPr lang="en-US" altLang="ja-JP" b="1" dirty="0">
              <a:latin typeface="HGPｺﾞｼｯｸM" pitchFamily="50" charset="-128"/>
              <a:ea typeface="HGPｺﾞｼｯｸM" pitchFamily="50" charset="-128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ja-JP" b="1" dirty="0">
                <a:latin typeface="HGPｺﾞｼｯｸM" pitchFamily="50" charset="-128"/>
                <a:ea typeface="HGPｺﾞｼｯｸM" pitchFamily="50" charset="-128"/>
              </a:rPr>
              <a:t>1987</a:t>
            </a:r>
            <a:r>
              <a:rPr lang="ja-JP" altLang="en-US" b="1" dirty="0">
                <a:latin typeface="HGPｺﾞｼｯｸM" pitchFamily="50" charset="-128"/>
                <a:ea typeface="HGPｺﾞｼｯｸM" pitchFamily="50" charset="-128"/>
              </a:rPr>
              <a:t>年の第</a:t>
            </a:r>
            <a:r>
              <a:rPr lang="en-US" altLang="ja-JP" b="1" dirty="0">
                <a:latin typeface="HGPｺﾞｼｯｸM" pitchFamily="50" charset="-128"/>
                <a:ea typeface="HGPｺﾞｼｯｸM" pitchFamily="50" charset="-128"/>
              </a:rPr>
              <a:t>1</a:t>
            </a:r>
            <a:r>
              <a:rPr lang="ja-JP" altLang="en-US" b="1" dirty="0">
                <a:latin typeface="HGPｺﾞｼｯｸM" pitchFamily="50" charset="-128"/>
                <a:ea typeface="HGPｺﾞｼｯｸM" pitchFamily="50" charset="-128"/>
              </a:rPr>
              <a:t>回大会から連続して出場し続ける名門チーム</a:t>
            </a:r>
            <a:endParaRPr lang="en-US" altLang="ja-JP" b="1" dirty="0">
              <a:latin typeface="HGPｺﾞｼｯｸM" pitchFamily="50" charset="-128"/>
              <a:ea typeface="HGPｺﾞｼｯｸM" pitchFamily="50" charset="-128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ja-JP" b="1" dirty="0">
                <a:latin typeface="HGPｺﾞｼｯｸM" pitchFamily="50" charset="-128"/>
                <a:ea typeface="HGPｺﾞｼｯｸM" pitchFamily="50" charset="-128"/>
              </a:rPr>
              <a:t>2008</a:t>
            </a:r>
            <a:r>
              <a:rPr lang="ja-JP" altLang="en-US" b="1" dirty="0" err="1">
                <a:latin typeface="HGPｺﾞｼｯｸM" pitchFamily="50" charset="-128"/>
                <a:ea typeface="HGPｺﾞｼｯｸM" pitchFamily="50" charset="-128"/>
              </a:rPr>
              <a:t>，</a:t>
            </a:r>
            <a:r>
              <a:rPr lang="en-US" altLang="ja-JP" b="1" dirty="0">
                <a:latin typeface="HGPｺﾞｼｯｸM" pitchFamily="50" charset="-128"/>
                <a:ea typeface="HGPｺﾞｼｯｸM" pitchFamily="50" charset="-128"/>
              </a:rPr>
              <a:t>2010</a:t>
            </a:r>
            <a:r>
              <a:rPr lang="ja-JP" altLang="en-US" b="1" dirty="0">
                <a:latin typeface="HGPｺﾞｼｯｸM" pitchFamily="50" charset="-128"/>
                <a:ea typeface="HGPｺﾞｼｯｸM" pitchFamily="50" charset="-128"/>
              </a:rPr>
              <a:t>年の北米大会で優勝するなど、実力が高い</a:t>
            </a:r>
            <a:endParaRPr lang="en-US" altLang="ja-JP" b="1" dirty="0">
              <a:latin typeface="HGPｺﾞｼｯｸM" pitchFamily="50" charset="-128"/>
              <a:ea typeface="HGPｺﾞｼｯｸM" pitchFamily="50" charset="-128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>
            <a:off x="4572000" y="1412875"/>
            <a:ext cx="0" cy="51117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333375" y="3687118"/>
            <a:ext cx="39608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Nuon</a:t>
            </a:r>
            <a:r>
              <a:rPr lang="en-US" altLang="ja-JP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 Solar Team</a:t>
            </a:r>
            <a:r>
              <a:rPr lang="ja-JP" altLang="en-US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（オランダ）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62475" y="3687763"/>
            <a:ext cx="46704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Michigan Solar Car Team</a:t>
            </a:r>
            <a:r>
              <a:rPr lang="ja-JP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（アメリカ）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0675" y="5884863"/>
            <a:ext cx="19748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050" dirty="0">
                <a:latin typeface="HGPｺﾞｼｯｸM" pitchFamily="50" charset="-128"/>
                <a:ea typeface="HGPｺﾞｼｯｸM" pitchFamily="50" charset="-128"/>
              </a:rPr>
              <a:t>※</a:t>
            </a:r>
            <a:r>
              <a:rPr lang="ja-JP" altLang="en-US" sz="1050" dirty="0">
                <a:latin typeface="HGPｺﾞｼｯｸM" pitchFamily="50" charset="-128"/>
                <a:ea typeface="HGPｺﾞｼｯｸM" pitchFamily="50" charset="-128"/>
              </a:rPr>
              <a:t>参考</a:t>
            </a:r>
            <a:endParaRPr lang="en-US" altLang="ja-JP" sz="1050" dirty="0">
              <a:latin typeface="HGPｺﾞｼｯｸM" pitchFamily="50" charset="-128"/>
              <a:ea typeface="HGPｺﾞｼｯｸM" pitchFamily="50" charset="-128"/>
            </a:endParaRPr>
          </a:p>
          <a:p>
            <a:pPr>
              <a:defRPr/>
            </a:pPr>
            <a:r>
              <a:rPr lang="en-US" altLang="ja-JP" sz="1050" dirty="0">
                <a:latin typeface="HGPｺﾞｼｯｸM" pitchFamily="50" charset="-128"/>
                <a:ea typeface="HGPｺﾞｼｯｸM" pitchFamily="50" charset="-128"/>
              </a:rPr>
              <a:t>http://www.nuonsolarteam.nl/</a:t>
            </a:r>
            <a:endParaRPr lang="ja-JP" altLang="ja-JP" sz="1050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87925" y="6115050"/>
            <a:ext cx="20669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1050" dirty="0">
                <a:latin typeface="HGPｺﾞｼｯｸM" pitchFamily="50" charset="-128"/>
                <a:ea typeface="HGPｺﾞｼｯｸM" pitchFamily="50" charset="-128"/>
              </a:rPr>
              <a:t>※</a:t>
            </a:r>
            <a:r>
              <a:rPr lang="ja-JP" altLang="en-US" sz="1050" dirty="0">
                <a:latin typeface="HGPｺﾞｼｯｸM" pitchFamily="50" charset="-128"/>
                <a:ea typeface="HGPｺﾞｼｯｸM" pitchFamily="50" charset="-128"/>
              </a:rPr>
              <a:t>参考　</a:t>
            </a:r>
            <a:endParaRPr lang="en-US" altLang="ja-JP" sz="1050" dirty="0">
              <a:latin typeface="HGPｺﾞｼｯｸM" pitchFamily="50" charset="-128"/>
              <a:ea typeface="HGPｺﾞｼｯｸM" pitchFamily="50" charset="-128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1050" dirty="0">
                <a:latin typeface="HGPｺﾞｼｯｸM" pitchFamily="50" charset="-128"/>
                <a:ea typeface="HGPｺﾞｼｯｸM" pitchFamily="50" charset="-128"/>
              </a:rPr>
              <a:t>http://solarcar.engin.umich.edu/</a:t>
            </a:r>
            <a:endParaRPr lang="ja-JP" altLang="ja-JP" sz="1050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1438" y="1340768"/>
            <a:ext cx="19748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050" dirty="0" smtClean="0">
                <a:latin typeface="HGPｺﾞｼｯｸM" pitchFamily="50" charset="-128"/>
                <a:ea typeface="HGPｺﾞｼｯｸM" pitchFamily="50" charset="-128"/>
              </a:rPr>
              <a:t>※</a:t>
            </a:r>
            <a:r>
              <a:rPr lang="ja-JP" altLang="en-US" sz="1050" dirty="0">
                <a:latin typeface="HGPｺﾞｼｯｸM" pitchFamily="50" charset="-128"/>
                <a:ea typeface="HGPｺﾞｼｯｸM" pitchFamily="50" charset="-128"/>
              </a:rPr>
              <a:t>引用</a:t>
            </a:r>
            <a:endParaRPr lang="en-US" altLang="ja-JP" sz="1050" dirty="0">
              <a:latin typeface="HGPｺﾞｼｯｸM" pitchFamily="50" charset="-128"/>
              <a:ea typeface="HGPｺﾞｼｯｸM" pitchFamily="50" charset="-128"/>
            </a:endParaRPr>
          </a:p>
          <a:p>
            <a:pPr>
              <a:defRPr/>
            </a:pPr>
            <a:r>
              <a:rPr lang="en-US" altLang="ja-JP" sz="1050" dirty="0">
                <a:latin typeface="HGPｺﾞｼｯｸM" pitchFamily="50" charset="-128"/>
                <a:ea typeface="HGPｺﾞｼｯｸM" pitchFamily="50" charset="-128"/>
              </a:rPr>
              <a:t>http://www.nuonsolarteam.nl/</a:t>
            </a:r>
            <a:endParaRPr lang="ja-JP" altLang="ja-JP" sz="1050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865687" y="1268760"/>
            <a:ext cx="409111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050" dirty="0" smtClean="0">
                <a:latin typeface="HGPｺﾞｼｯｸM" pitchFamily="50" charset="-128"/>
                <a:ea typeface="HGPｺﾞｼｯｸM" pitchFamily="50" charset="-128"/>
              </a:rPr>
              <a:t>※</a:t>
            </a:r>
            <a:r>
              <a:rPr lang="ja-JP" altLang="en-US" sz="1050" dirty="0">
                <a:latin typeface="HGPｺﾞｼｯｸM" pitchFamily="50" charset="-128"/>
                <a:ea typeface="HGPｺﾞｼｯｸM" pitchFamily="50" charset="-128"/>
              </a:rPr>
              <a:t>引用</a:t>
            </a:r>
            <a:endParaRPr lang="en-US" altLang="ja-JP" sz="1050" dirty="0">
              <a:latin typeface="HGPｺﾞｼｯｸM" pitchFamily="50" charset="-128"/>
              <a:ea typeface="HGPｺﾞｼｯｸM" pitchFamily="50" charset="-128"/>
            </a:endParaRPr>
          </a:p>
          <a:p>
            <a:pPr>
              <a:defRPr/>
            </a:pPr>
            <a:r>
              <a:rPr lang="en-US" altLang="ja-JP" sz="1050" dirty="0" smtClean="0"/>
              <a:t>http</a:t>
            </a:r>
            <a:r>
              <a:rPr lang="en-US" altLang="ja-JP" sz="1050" dirty="0"/>
              <a:t>://michiganengineering.tumblr.com/post/7814285134/umsolarcar-quantum-university-of-michigan</a:t>
            </a:r>
            <a:endParaRPr lang="ja-JP" altLang="ja-JP" sz="1050" dirty="0">
              <a:latin typeface="HGPｺﾞｼｯｸM" pitchFamily="50" charset="-128"/>
              <a:ea typeface="HGP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56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大学\東海大学\ライトパワー\2011\WSC\プレゼンてーしょん\resized\httpautogids.beartikeltelex-umicar-imagine-15588.cf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685"/>
          <a:stretch/>
        </p:blipFill>
        <p:spPr bwMode="auto">
          <a:xfrm>
            <a:off x="35496" y="1340768"/>
            <a:ext cx="4480079" cy="259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0114" name="Picture 2" descr="K:\IMG_2591.JPG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4788024" y="1268760"/>
            <a:ext cx="4104456" cy="2718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正方形/長方形 3"/>
          <p:cNvSpPr/>
          <p:nvPr/>
        </p:nvSpPr>
        <p:spPr>
          <a:xfrm>
            <a:off x="1771727" y="345430"/>
            <a:ext cx="558197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ライバルチーム</a:t>
            </a:r>
            <a:r>
              <a:rPr lang="en-US" altLang="ja-JP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‐2‐</a:t>
            </a:r>
            <a:endParaRPr lang="ja-JP" alt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73733" name="コンテンツ プレースホルダ 11"/>
          <p:cNvSpPr txBox="1">
            <a:spLocks/>
          </p:cNvSpPr>
          <p:nvPr/>
        </p:nvSpPr>
        <p:spPr bwMode="auto">
          <a:xfrm>
            <a:off x="4687888" y="4685555"/>
            <a:ext cx="4446587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ja-JP" altLang="en-US" b="1" dirty="0">
                <a:latin typeface="HGPｺﾞｼｯｸM" pitchFamily="50" charset="-128"/>
                <a:ea typeface="HGPｺﾞｼｯｸM" pitchFamily="50" charset="-128"/>
              </a:rPr>
              <a:t>空力性能に定評があるマサチューセッツ工科大学</a:t>
            </a:r>
            <a:endParaRPr lang="en-US" altLang="ja-JP" b="1" dirty="0">
              <a:latin typeface="HGPｺﾞｼｯｸM" pitchFamily="50" charset="-128"/>
              <a:ea typeface="HGPｺﾞｼｯｸM" pitchFamily="50" charset="-128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ja-JP" b="1" dirty="0">
                <a:latin typeface="HGPｺﾞｼｯｸM" pitchFamily="50" charset="-128"/>
                <a:ea typeface="HGPｺﾞｼｯｸM" pitchFamily="50" charset="-128"/>
              </a:rPr>
              <a:t>2009</a:t>
            </a:r>
            <a:r>
              <a:rPr lang="ja-JP" altLang="en-US" b="1" dirty="0">
                <a:latin typeface="HGPｺﾞｼｯｸM" pitchFamily="50" charset="-128"/>
                <a:ea typeface="HGPｺﾞｼｯｸM" pitchFamily="50" charset="-128"/>
              </a:rPr>
              <a:t>年はシリコンクラス</a:t>
            </a:r>
            <a:r>
              <a:rPr lang="ja-JP" altLang="en-US" b="1" dirty="0" smtClean="0">
                <a:latin typeface="HGPｺﾞｼｯｸM" pitchFamily="50" charset="-128"/>
                <a:ea typeface="HGPｺﾞｼｯｸM" pitchFamily="50" charset="-128"/>
              </a:rPr>
              <a:t>で２位に。</a:t>
            </a:r>
            <a:endParaRPr lang="ja-JP" altLang="en-US" b="1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73734" name="コンテンツ プレースホルダ 11"/>
          <p:cNvSpPr txBox="1">
            <a:spLocks/>
          </p:cNvSpPr>
          <p:nvPr/>
        </p:nvSpPr>
        <p:spPr bwMode="auto">
          <a:xfrm>
            <a:off x="179388" y="4535636"/>
            <a:ext cx="432276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ja-JP" altLang="en-US" b="1" dirty="0">
                <a:latin typeface="HGPｺﾞｼｯｸM" pitchFamily="50" charset="-128"/>
                <a:ea typeface="HGPｺﾞｼｯｸM" pitchFamily="50" charset="-128"/>
              </a:rPr>
              <a:t>材料企業の</a:t>
            </a:r>
            <a:r>
              <a:rPr lang="en-US" altLang="ja-JP" b="1" dirty="0" err="1">
                <a:latin typeface="HGPｺﾞｼｯｸM" pitchFamily="50" charset="-128"/>
                <a:ea typeface="HGPｺﾞｼｯｸM" pitchFamily="50" charset="-128"/>
              </a:rPr>
              <a:t>Umicore</a:t>
            </a:r>
            <a:r>
              <a:rPr lang="ja-JP" altLang="en-US" b="1" dirty="0">
                <a:latin typeface="HGPｺﾞｼｯｸM" pitchFamily="50" charset="-128"/>
                <a:ea typeface="HGPｺﾞｼｯｸM" pitchFamily="50" charset="-128"/>
              </a:rPr>
              <a:t>社がスポンサーで、</a:t>
            </a:r>
            <a:r>
              <a:rPr lang="en-US" altLang="ja-JP" b="1" dirty="0">
                <a:latin typeface="HGPｺﾞｼｯｸM" pitchFamily="50" charset="-128"/>
                <a:ea typeface="HGPｺﾞｼｯｸM" pitchFamily="50" charset="-128"/>
              </a:rPr>
              <a:t> 2007</a:t>
            </a:r>
            <a:r>
              <a:rPr lang="ja-JP" altLang="en-US" b="1" dirty="0">
                <a:latin typeface="HGPｺﾞｼｯｸM" pitchFamily="50" charset="-128"/>
                <a:ea typeface="HGPｺﾞｼｯｸM" pitchFamily="50" charset="-128"/>
              </a:rPr>
              <a:t>年大会</a:t>
            </a:r>
            <a:r>
              <a:rPr lang="en-US" altLang="ja-JP" b="1" dirty="0">
                <a:latin typeface="HGPｺﾞｼｯｸM" pitchFamily="50" charset="-128"/>
                <a:ea typeface="HGPｺﾞｼｯｸM" pitchFamily="50" charset="-128"/>
              </a:rPr>
              <a:t>2</a:t>
            </a:r>
            <a:r>
              <a:rPr lang="ja-JP" altLang="en-US" b="1" dirty="0">
                <a:latin typeface="HGPｺﾞｼｯｸM" pitchFamily="50" charset="-128"/>
                <a:ea typeface="HGPｺﾞｼｯｸM" pitchFamily="50" charset="-128"/>
              </a:rPr>
              <a:t>位</a:t>
            </a:r>
            <a:endParaRPr lang="en-US" altLang="ja-JP" b="1" dirty="0">
              <a:latin typeface="HGPｺﾞｼｯｸM" pitchFamily="50" charset="-128"/>
              <a:ea typeface="HGPｺﾞｼｯｸM" pitchFamily="50" charset="-128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ja-JP" altLang="en-US" b="1" dirty="0">
                <a:latin typeface="HGPｺﾞｼｯｸM" pitchFamily="50" charset="-128"/>
                <a:ea typeface="HGPｺﾞｼｯｸM" pitchFamily="50" charset="-128"/>
              </a:rPr>
              <a:t>流体力学に力を注ぐフォン・カルマン・インスチウェート</a:t>
            </a:r>
            <a:r>
              <a:rPr lang="en-US" altLang="ja-JP" b="1" dirty="0">
                <a:latin typeface="HGPｺﾞｼｯｸM" pitchFamily="50" charset="-128"/>
                <a:ea typeface="HGPｺﾞｼｯｸM" pitchFamily="50" charset="-128"/>
              </a:rPr>
              <a:t>(VKI)</a:t>
            </a:r>
            <a:r>
              <a:rPr lang="ja-JP" altLang="en-US" b="1" dirty="0">
                <a:latin typeface="HGPｺﾞｼｯｸM" pitchFamily="50" charset="-128"/>
                <a:ea typeface="HGPｺﾞｼｯｸM" pitchFamily="50" charset="-128"/>
              </a:rPr>
              <a:t>の大学院生が主力となるチーム</a:t>
            </a:r>
            <a:endParaRPr lang="en-US" altLang="ja-JP" b="1" dirty="0">
              <a:latin typeface="HGPｺﾞｼｯｸM" pitchFamily="50" charset="-128"/>
              <a:ea typeface="HGPｺﾞｼｯｸM" pitchFamily="50" charset="-128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4572000" y="1412875"/>
            <a:ext cx="0" cy="51117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17488" y="3933056"/>
            <a:ext cx="43545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Umicore</a:t>
            </a:r>
            <a:r>
              <a:rPr lang="en-US" altLang="ja-JP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 Solar Team</a:t>
            </a:r>
            <a:r>
              <a:rPr lang="ja-JP" alt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（ベルギー）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22813" y="3966890"/>
            <a:ext cx="499586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MIT</a:t>
            </a:r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Solar Electric Vehicle Team </a:t>
            </a:r>
          </a:p>
          <a:p>
            <a:pPr marL="3767138" indent="-10779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（アメリカ）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850" y="6038999"/>
            <a:ext cx="2592388" cy="41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050" dirty="0">
                <a:latin typeface="HGPｺﾞｼｯｸM" pitchFamily="50" charset="-128"/>
                <a:ea typeface="HGPｺﾞｼｯｸM" pitchFamily="50" charset="-128"/>
              </a:rPr>
              <a:t>※</a:t>
            </a:r>
            <a:r>
              <a:rPr lang="ja-JP" altLang="en-US" sz="1050" dirty="0">
                <a:latin typeface="HGPｺﾞｼｯｸM" pitchFamily="50" charset="-128"/>
                <a:ea typeface="HGPｺﾞｼｯｸM" pitchFamily="50" charset="-128"/>
              </a:rPr>
              <a:t>参考　</a:t>
            </a:r>
            <a:endParaRPr lang="en-US" altLang="ja-JP" sz="1050" dirty="0">
              <a:latin typeface="HGPｺﾞｼｯｸM" pitchFamily="50" charset="-128"/>
              <a:ea typeface="HGPｺﾞｼｯｸM" pitchFamily="50" charset="-128"/>
            </a:endParaRPr>
          </a:p>
          <a:p>
            <a:pPr>
              <a:defRPr/>
            </a:pPr>
            <a:r>
              <a:rPr lang="en-US" altLang="ja-JP" sz="1050" dirty="0">
                <a:latin typeface="HGPｺﾞｼｯｸM" pitchFamily="50" charset="-128"/>
                <a:ea typeface="HGPｺﾞｼｯｸM" pitchFamily="50" charset="-128"/>
              </a:rPr>
              <a:t>http://www.solarteam.be/wagen/umicar</a:t>
            </a:r>
            <a:endParaRPr lang="ja-JP" altLang="ja-JP" sz="1050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95863" y="5893395"/>
            <a:ext cx="222567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050" dirty="0">
                <a:latin typeface="HGPｺﾞｼｯｸM" pitchFamily="50" charset="-128"/>
                <a:ea typeface="HGPｺﾞｼｯｸM" pitchFamily="50" charset="-128"/>
              </a:rPr>
              <a:t>※</a:t>
            </a:r>
            <a:r>
              <a:rPr lang="ja-JP" altLang="en-US" sz="1050" dirty="0">
                <a:latin typeface="HGPｺﾞｼｯｸM" pitchFamily="50" charset="-128"/>
                <a:ea typeface="HGPｺﾞｼｯｸM" pitchFamily="50" charset="-128"/>
              </a:rPr>
              <a:t>参考</a:t>
            </a:r>
            <a:endParaRPr lang="en-US" altLang="ja-JP" sz="1050" dirty="0">
              <a:latin typeface="HGPｺﾞｼｯｸM" pitchFamily="50" charset="-128"/>
              <a:ea typeface="HGPｺﾞｼｯｸM" pitchFamily="50" charset="-128"/>
            </a:endParaRPr>
          </a:p>
          <a:p>
            <a:pPr>
              <a:defRPr/>
            </a:pPr>
            <a:r>
              <a:rPr lang="en-US" altLang="ja-JP" sz="1050" dirty="0">
                <a:latin typeface="HGPｺﾞｼｯｸM" pitchFamily="50" charset="-128"/>
                <a:ea typeface="HGPｺﾞｼｯｸM" pitchFamily="50" charset="-128"/>
              </a:rPr>
              <a:t>http://solar-cars.scripts.miteds/</a:t>
            </a:r>
            <a:endParaRPr lang="ja-JP" altLang="ja-JP" sz="1050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9512" y="1340768"/>
            <a:ext cx="3672408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050" dirty="0" smtClean="0">
                <a:latin typeface="HGPｺﾞｼｯｸM" pitchFamily="50" charset="-128"/>
                <a:ea typeface="HGPｺﾞｼｯｸM" pitchFamily="50" charset="-128"/>
              </a:rPr>
              <a:t>※</a:t>
            </a:r>
            <a:r>
              <a:rPr lang="ja-JP" altLang="en-US" sz="1050" dirty="0">
                <a:latin typeface="HGPｺﾞｼｯｸM" pitchFamily="50" charset="-128"/>
                <a:ea typeface="HGPｺﾞｼｯｸM" pitchFamily="50" charset="-128"/>
              </a:rPr>
              <a:t>引用　</a:t>
            </a:r>
            <a:endParaRPr lang="en-US" altLang="ja-JP" sz="1050" dirty="0">
              <a:latin typeface="HGPｺﾞｼｯｸM" pitchFamily="50" charset="-128"/>
              <a:ea typeface="HGPｺﾞｼｯｸM" pitchFamily="50" charset="-128"/>
            </a:endParaRPr>
          </a:p>
          <a:p>
            <a:pPr>
              <a:defRPr/>
            </a:pPr>
            <a:r>
              <a:rPr lang="en-US" altLang="ja-JP" sz="1050" dirty="0" smtClean="0"/>
              <a:t>http</a:t>
            </a:r>
            <a:r>
              <a:rPr lang="en-US" altLang="ja-JP" sz="1050" dirty="0"/>
              <a:t>://autogids.be/artikel/telex-umicar-imagine-15588.cfm</a:t>
            </a:r>
            <a:endParaRPr lang="ja-JP" altLang="ja-JP" sz="1050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72417" y="1340768"/>
            <a:ext cx="3672408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050" dirty="0" smtClean="0">
                <a:latin typeface="HGPｺﾞｼｯｸM" pitchFamily="50" charset="-128"/>
                <a:ea typeface="HGPｺﾞｼｯｸM" pitchFamily="50" charset="-128"/>
              </a:rPr>
              <a:t>※</a:t>
            </a:r>
            <a:r>
              <a:rPr lang="ja-JP" altLang="en-US" sz="1050" dirty="0">
                <a:latin typeface="HGPｺﾞｼｯｸM" pitchFamily="50" charset="-128"/>
                <a:ea typeface="HGPｺﾞｼｯｸM" pitchFamily="50" charset="-128"/>
              </a:rPr>
              <a:t>引用　</a:t>
            </a:r>
            <a:endParaRPr lang="en-US" altLang="ja-JP" sz="1050" dirty="0" smtClean="0">
              <a:latin typeface="HGPｺﾞｼｯｸM" pitchFamily="50" charset="-128"/>
              <a:ea typeface="HGPｺﾞｼｯｸM" pitchFamily="50" charset="-128"/>
            </a:endParaRPr>
          </a:p>
          <a:p>
            <a:pPr>
              <a:defRPr/>
            </a:pPr>
            <a:r>
              <a:rPr lang="en-US" altLang="ja-JP" sz="1050" dirty="0"/>
              <a:t>http://</a:t>
            </a:r>
            <a:r>
              <a:rPr lang="en-US" altLang="ja-JP" sz="1050" dirty="0" smtClean="0"/>
              <a:t>mitsolar.blogspot.com</a:t>
            </a:r>
            <a:endParaRPr lang="en-US" altLang="ja-JP" sz="1050" dirty="0">
              <a:latin typeface="HGPｺﾞｼｯｸM" pitchFamily="50" charset="-128"/>
              <a:ea typeface="HGP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32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大学\東海大学\ライトパワー\2011\WSC\プレゼンてーしょん\写真\UNSW’s-Sunswift-IVy-Ca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369"/>
          <a:stretch/>
        </p:blipFill>
        <p:spPr bwMode="auto">
          <a:xfrm>
            <a:off x="4808453" y="1412776"/>
            <a:ext cx="4084027" cy="2419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Junichi Taki\Desktop\NEW.081111.solarcar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708" y="1340768"/>
            <a:ext cx="4253351" cy="2546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771726" y="345430"/>
            <a:ext cx="558197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ライバルチーム</a:t>
            </a:r>
            <a:r>
              <a:rPr lang="en-US" altLang="ja-JP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‐3‐</a:t>
            </a:r>
            <a:endParaRPr lang="ja-JP" alt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73733" name="コンテンツ プレースホルダ 11"/>
          <p:cNvSpPr txBox="1">
            <a:spLocks/>
          </p:cNvSpPr>
          <p:nvPr/>
        </p:nvSpPr>
        <p:spPr bwMode="auto">
          <a:xfrm>
            <a:off x="4687888" y="4685555"/>
            <a:ext cx="4446587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ja-JP" altLang="en-US" b="1" dirty="0">
                <a:latin typeface="HGPｺﾞｼｯｸM" pitchFamily="50" charset="-128"/>
                <a:ea typeface="HGPｺﾞｼｯｸM" pitchFamily="50" charset="-128"/>
              </a:rPr>
              <a:t>太陽</a:t>
            </a:r>
            <a:r>
              <a:rPr lang="ja-JP" altLang="en-US" b="1" dirty="0" smtClean="0">
                <a:latin typeface="HGPｺﾞｼｯｸM" pitchFamily="50" charset="-128"/>
                <a:ea typeface="HGPｺﾞｼｯｸM" pitchFamily="50" charset="-128"/>
              </a:rPr>
              <a:t>電池の研究ではトップレベルのニュー・サウス・ウェールズ大学</a:t>
            </a:r>
            <a:endParaRPr lang="en-US" altLang="ja-JP" b="1" dirty="0">
              <a:latin typeface="HGPｺﾞｼｯｸM" pitchFamily="50" charset="-128"/>
              <a:ea typeface="HGPｺﾞｼｯｸM" pitchFamily="50" charset="-128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ja-JP" altLang="en-US" b="1" dirty="0" smtClean="0">
                <a:latin typeface="HGPｺﾞｼｯｸM" pitchFamily="50" charset="-128"/>
                <a:ea typeface="HGPｺﾞｼｯｸM" pitchFamily="50" charset="-128"/>
              </a:rPr>
              <a:t>今年１月に太陽電池の出力のみの世界最高速度を達成。</a:t>
            </a:r>
            <a:endParaRPr lang="ja-JP" altLang="en-US" b="1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73734" name="コンテンツ プレースホルダ 11"/>
          <p:cNvSpPr txBox="1">
            <a:spLocks/>
          </p:cNvSpPr>
          <p:nvPr/>
        </p:nvSpPr>
        <p:spPr bwMode="auto">
          <a:xfrm>
            <a:off x="179388" y="4653136"/>
            <a:ext cx="432276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ja-JP" b="1" dirty="0" smtClean="0">
                <a:latin typeface="HGPｺﾞｼｯｸM" pitchFamily="50" charset="-128"/>
                <a:ea typeface="HGPｺﾞｼｯｸM" pitchFamily="50" charset="-128"/>
              </a:rPr>
              <a:t>1989</a:t>
            </a:r>
            <a:r>
              <a:rPr lang="ja-JP" altLang="en-US" b="1" dirty="0" smtClean="0">
                <a:latin typeface="HGPｺﾞｼｯｸM" pitchFamily="50" charset="-128"/>
                <a:ea typeface="HGPｺﾞｼｯｸM" pitchFamily="50" charset="-128"/>
              </a:rPr>
              <a:t>年設立の伝統あるソーラーカーチーム</a:t>
            </a:r>
            <a:endParaRPr lang="en-US" altLang="ja-JP" b="1" dirty="0" smtClean="0">
              <a:latin typeface="HGPｺﾞｼｯｸM" pitchFamily="50" charset="-128"/>
              <a:ea typeface="HGPｺﾞｼｯｸM" pitchFamily="50" charset="-128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ja-JP" altLang="en-US" b="1" dirty="0" smtClean="0">
                <a:latin typeface="HGPｺﾞｼｯｸM" pitchFamily="50" charset="-128"/>
                <a:ea typeface="HGPｺﾞｼｯｸM" pitchFamily="50" charset="-128"/>
              </a:rPr>
              <a:t>ボディー厚が薄く特徴あるデザイン</a:t>
            </a:r>
            <a:endParaRPr lang="en-US" altLang="ja-JP" b="1" dirty="0" smtClean="0">
              <a:latin typeface="HGPｺﾞｼｯｸM" pitchFamily="50" charset="-128"/>
              <a:ea typeface="HGPｺﾞｼｯｸM" pitchFamily="50" charset="-128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ja-JP" altLang="en-US" b="1" dirty="0" smtClean="0">
                <a:latin typeface="HGPｺﾞｼｯｸM" pitchFamily="50" charset="-128"/>
                <a:ea typeface="HGPｺﾞｼｯｸM" pitchFamily="50" charset="-128"/>
              </a:rPr>
              <a:t>出場チーム中でも発電量が大きいとの情報がある。</a:t>
            </a:r>
            <a:endParaRPr lang="en-US" altLang="ja-JP" b="1" dirty="0">
              <a:latin typeface="HGPｺﾞｼｯｸM" pitchFamily="50" charset="-128"/>
              <a:ea typeface="HGPｺﾞｼｯｸM" pitchFamily="50" charset="-128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4572000" y="1412875"/>
            <a:ext cx="0" cy="51117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17488" y="3894147"/>
            <a:ext cx="435451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Stanford </a:t>
            </a:r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 </a:t>
            </a:r>
            <a:r>
              <a:rPr lang="en-US" altLang="ja-JP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Solar  Car Project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　</a:t>
            </a:r>
            <a:r>
              <a:rPr lang="ja-JP" alt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　　　　　　　　　　　　　（</a:t>
            </a:r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アメリカ</a:t>
            </a:r>
            <a:r>
              <a:rPr lang="ja-JP" alt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）</a:t>
            </a:r>
            <a:endParaRPr lang="ja-JP" alt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22813" y="3894882"/>
            <a:ext cx="499586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 smtClean="0">
                <a:solidFill>
                  <a:srgbClr val="478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UNSW</a:t>
            </a:r>
            <a:r>
              <a:rPr lang="ja-JP" altLang="en-US" sz="2400" b="1" dirty="0" smtClean="0">
                <a:solidFill>
                  <a:srgbClr val="478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 </a:t>
            </a:r>
            <a:r>
              <a:rPr lang="en-US" altLang="ja-JP" sz="2400" b="1" dirty="0">
                <a:solidFill>
                  <a:srgbClr val="478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Solar </a:t>
            </a:r>
            <a:r>
              <a:rPr lang="en-US" altLang="ja-JP" sz="2400" b="1" dirty="0" smtClean="0">
                <a:solidFill>
                  <a:srgbClr val="478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Racing </a:t>
            </a:r>
            <a:r>
              <a:rPr lang="en-US" altLang="ja-JP" sz="2400" b="1" dirty="0">
                <a:solidFill>
                  <a:srgbClr val="478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Team </a:t>
            </a:r>
            <a:endParaRPr lang="en-US" altLang="ja-JP" sz="2400" b="1" dirty="0" smtClean="0">
              <a:solidFill>
                <a:srgbClr val="4784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M" pitchFamily="50" charset="-128"/>
              <a:ea typeface="HGPｺﾞｼｯｸM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rgbClr val="478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　</a:t>
            </a:r>
            <a:r>
              <a:rPr lang="ja-JP" altLang="en-US" sz="2400" b="1" dirty="0" smtClean="0">
                <a:solidFill>
                  <a:srgbClr val="478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　　　　　　　　　　（</a:t>
            </a:r>
            <a:r>
              <a:rPr lang="ja-JP" altLang="en-US" sz="2400" b="1" dirty="0">
                <a:solidFill>
                  <a:srgbClr val="478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オーストラリア</a:t>
            </a:r>
            <a:r>
              <a:rPr lang="ja-JP" altLang="en-US" sz="2400" b="1" dirty="0" smtClean="0">
                <a:solidFill>
                  <a:srgbClr val="478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）</a:t>
            </a:r>
            <a:endParaRPr lang="ja-JP" altLang="en-US" sz="2400" b="1" dirty="0">
              <a:solidFill>
                <a:srgbClr val="4784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850" y="6181854"/>
            <a:ext cx="2592388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050" dirty="0">
                <a:latin typeface="HGPｺﾞｼｯｸM" pitchFamily="50" charset="-128"/>
                <a:ea typeface="HGPｺﾞｼｯｸM" pitchFamily="50" charset="-128"/>
              </a:rPr>
              <a:t>※</a:t>
            </a:r>
            <a:r>
              <a:rPr lang="ja-JP" altLang="en-US" sz="1050" dirty="0">
                <a:latin typeface="HGPｺﾞｼｯｸM" pitchFamily="50" charset="-128"/>
                <a:ea typeface="HGPｺﾞｼｯｸM" pitchFamily="50" charset="-128"/>
              </a:rPr>
              <a:t>参考　</a:t>
            </a:r>
            <a:endParaRPr lang="en-US" altLang="ja-JP" sz="1050" dirty="0">
              <a:latin typeface="HGPｺﾞｼｯｸM" pitchFamily="50" charset="-128"/>
              <a:ea typeface="HGPｺﾞｼｯｸM" pitchFamily="50" charset="-128"/>
            </a:endParaRPr>
          </a:p>
          <a:p>
            <a:pPr>
              <a:defRPr/>
            </a:pPr>
            <a:r>
              <a:rPr lang="en-US" altLang="ja-JP" sz="1050" dirty="0"/>
              <a:t>http://solarcar.stanford.edu/blog</a:t>
            </a:r>
            <a:endParaRPr lang="ja-JP" altLang="ja-JP" sz="1050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995863" y="5965830"/>
            <a:ext cx="2225675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1050" dirty="0">
                <a:latin typeface="HGPｺﾞｼｯｸM" pitchFamily="50" charset="-128"/>
                <a:ea typeface="HGPｺﾞｼｯｸM" pitchFamily="50" charset="-128"/>
              </a:rPr>
              <a:t>※</a:t>
            </a:r>
            <a:r>
              <a:rPr lang="ja-JP" altLang="en-US" sz="1050" dirty="0">
                <a:latin typeface="HGPｺﾞｼｯｸM" pitchFamily="50" charset="-128"/>
                <a:ea typeface="HGPｺﾞｼｯｸM" pitchFamily="50" charset="-128"/>
              </a:rPr>
              <a:t>参考</a:t>
            </a:r>
            <a:endParaRPr lang="en-US" altLang="ja-JP" sz="1050" dirty="0">
              <a:latin typeface="HGPｺﾞｼｯｸM" pitchFamily="50" charset="-128"/>
              <a:ea typeface="HGPｺﾞｼｯｸM" pitchFamily="50" charset="-128"/>
            </a:endParaRPr>
          </a:p>
          <a:p>
            <a:pPr>
              <a:defRPr/>
            </a:pPr>
            <a:r>
              <a:rPr lang="en-US" altLang="ja-JP" sz="1050" dirty="0"/>
              <a:t>http://www.sunswift.com/</a:t>
            </a:r>
            <a:endParaRPr lang="ja-JP" altLang="ja-JP" sz="1050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9512" y="1340768"/>
            <a:ext cx="3672408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050" dirty="0" smtClean="0">
                <a:latin typeface="HGPｺﾞｼｯｸM" pitchFamily="50" charset="-128"/>
                <a:ea typeface="HGPｺﾞｼｯｸM" pitchFamily="50" charset="-128"/>
              </a:rPr>
              <a:t>※</a:t>
            </a:r>
            <a:r>
              <a:rPr lang="ja-JP" altLang="en-US" sz="1050" dirty="0">
                <a:latin typeface="HGPｺﾞｼｯｸM" pitchFamily="50" charset="-128"/>
                <a:ea typeface="HGPｺﾞｼｯｸM" pitchFamily="50" charset="-128"/>
              </a:rPr>
              <a:t>引用　</a:t>
            </a:r>
            <a:endParaRPr lang="en-US" altLang="ja-JP" sz="1050" dirty="0">
              <a:latin typeface="HGPｺﾞｼｯｸM" pitchFamily="50" charset="-128"/>
              <a:ea typeface="HGPｺﾞｼｯｸM" pitchFamily="50" charset="-128"/>
            </a:endParaRPr>
          </a:p>
          <a:p>
            <a:pPr>
              <a:defRPr/>
            </a:pPr>
            <a:r>
              <a:rPr lang="en-US" altLang="ja-JP" sz="1050" dirty="0" smtClean="0"/>
              <a:t>http</a:t>
            </a:r>
            <a:r>
              <a:rPr lang="en-US" altLang="ja-JP" sz="1050" dirty="0"/>
              <a:t>://events.stanford.edu/events/286/28609</a:t>
            </a:r>
            <a:r>
              <a:rPr lang="en-US" altLang="ja-JP" sz="1050" dirty="0" smtClean="0"/>
              <a:t>/</a:t>
            </a:r>
            <a:endParaRPr lang="ja-JP" altLang="ja-JP" sz="1050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860032" y="1412776"/>
            <a:ext cx="3672408" cy="5770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050" dirty="0" smtClean="0">
                <a:latin typeface="HGPｺﾞｼｯｸM" pitchFamily="50" charset="-128"/>
                <a:ea typeface="HGPｺﾞｼｯｸM" pitchFamily="50" charset="-128"/>
              </a:rPr>
              <a:t>※</a:t>
            </a:r>
            <a:r>
              <a:rPr lang="ja-JP" altLang="en-US" sz="1050" dirty="0">
                <a:latin typeface="HGPｺﾞｼｯｸM" pitchFamily="50" charset="-128"/>
                <a:ea typeface="HGPｺﾞｼｯｸM" pitchFamily="50" charset="-128"/>
              </a:rPr>
              <a:t>引用　</a:t>
            </a:r>
            <a:endParaRPr lang="en-US" altLang="ja-JP" sz="1050" dirty="0" smtClean="0">
              <a:latin typeface="HGPｺﾞｼｯｸM" pitchFamily="50" charset="-128"/>
              <a:ea typeface="HGPｺﾞｼｯｸM" pitchFamily="50" charset="-128"/>
            </a:endParaRPr>
          </a:p>
          <a:p>
            <a:pPr>
              <a:defRPr/>
            </a:pPr>
            <a:r>
              <a:rPr lang="en-US" altLang="ja-JP" sz="1050" dirty="0" smtClean="0"/>
              <a:t>http</a:t>
            </a:r>
            <a:r>
              <a:rPr lang="en-US" altLang="ja-JP" sz="1050" dirty="0"/>
              <a:t>://</a:t>
            </a:r>
            <a:r>
              <a:rPr lang="en-US" altLang="ja-JP" sz="1050" dirty="0" smtClean="0"/>
              <a:t>techiser.com/unsws-sunswift-ivy-worlds-fastest-solarpowered-car-134677.html</a:t>
            </a:r>
            <a:endParaRPr lang="en-US" altLang="ja-JP" sz="1050" dirty="0">
              <a:latin typeface="HGPｺﾞｼｯｸM" pitchFamily="50" charset="-128"/>
              <a:ea typeface="HGP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466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079302" y="345430"/>
            <a:ext cx="538160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参戦スケジュール</a:t>
            </a:r>
          </a:p>
        </p:txBody>
      </p:sp>
      <p:sp>
        <p:nvSpPr>
          <p:cNvPr id="115714" name="テキスト ボックス 2"/>
          <p:cNvSpPr txBox="1">
            <a:spLocks noChangeArrowheads="1"/>
          </p:cNvSpPr>
          <p:nvPr/>
        </p:nvSpPr>
        <p:spPr bwMode="auto">
          <a:xfrm>
            <a:off x="953752" y="1412776"/>
            <a:ext cx="76327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0" indent="-444500">
              <a:buFont typeface="Arial" pitchFamily="34" charset="0"/>
              <a:buChar char="•"/>
              <a:tabLst>
                <a:tab pos="538163" algn="l"/>
              </a:tabLst>
              <a:defRPr/>
            </a:pPr>
            <a:r>
              <a:rPr lang="en-US" altLang="ja-JP" sz="2400" dirty="0" smtClean="0">
                <a:latin typeface="+mj-ea"/>
                <a:ea typeface="+mj-ea"/>
              </a:rPr>
              <a:t>9</a:t>
            </a:r>
            <a:r>
              <a:rPr lang="ja-JP" altLang="en-US" sz="2400" dirty="0" smtClean="0">
                <a:latin typeface="+mj-ea"/>
                <a:ea typeface="+mj-ea"/>
              </a:rPr>
              <a:t>月</a:t>
            </a:r>
            <a:r>
              <a:rPr lang="en-US" altLang="ja-JP" sz="2400" dirty="0" smtClean="0">
                <a:latin typeface="+mj-ea"/>
                <a:ea typeface="+mj-ea"/>
              </a:rPr>
              <a:t>1</a:t>
            </a:r>
            <a:r>
              <a:rPr lang="ja-JP" altLang="en-US" sz="2400" dirty="0" smtClean="0">
                <a:latin typeface="+mj-ea"/>
                <a:ea typeface="+mj-ea"/>
              </a:rPr>
              <a:t>日　　　コンテナ船に物品を積み込み</a:t>
            </a:r>
            <a:endParaRPr lang="en-US" altLang="ja-JP" sz="2400" dirty="0" smtClean="0">
              <a:latin typeface="+mj-ea"/>
              <a:ea typeface="+mj-ea"/>
            </a:endParaRPr>
          </a:p>
          <a:p>
            <a:pPr marL="444500" indent="-444500">
              <a:buFont typeface="Arial" pitchFamily="34" charset="0"/>
              <a:buChar char="•"/>
              <a:tabLst>
                <a:tab pos="538163" algn="l"/>
              </a:tabLst>
              <a:defRPr/>
            </a:pPr>
            <a:r>
              <a:rPr lang="en-US" altLang="ja-JP" sz="2400" dirty="0" smtClean="0">
                <a:latin typeface="+mj-ea"/>
                <a:ea typeface="+mj-ea"/>
              </a:rPr>
              <a:t>9</a:t>
            </a:r>
            <a:r>
              <a:rPr lang="ja-JP" altLang="en-US" sz="2400" dirty="0" smtClean="0">
                <a:latin typeface="+mj-ea"/>
                <a:ea typeface="+mj-ea"/>
              </a:rPr>
              <a:t>月</a:t>
            </a:r>
            <a:r>
              <a:rPr lang="en-US" altLang="ja-JP" sz="2400" dirty="0" smtClean="0">
                <a:latin typeface="+mj-ea"/>
                <a:ea typeface="+mj-ea"/>
              </a:rPr>
              <a:t>21</a:t>
            </a:r>
            <a:r>
              <a:rPr lang="ja-JP" altLang="en-US" sz="2400" dirty="0" smtClean="0">
                <a:latin typeface="+mj-ea"/>
                <a:ea typeface="+mj-ea"/>
              </a:rPr>
              <a:t>日</a:t>
            </a:r>
            <a:r>
              <a:rPr lang="ja-JP" altLang="en-US" sz="2400" dirty="0" smtClean="0">
                <a:latin typeface="+mj-ea"/>
                <a:ea typeface="+mj-ea"/>
              </a:rPr>
              <a:t>　　ソーラーカーを空輸にて輸送</a:t>
            </a:r>
            <a:endParaRPr lang="en-US" altLang="ja-JP" sz="2400" dirty="0" smtClean="0">
              <a:latin typeface="+mj-ea"/>
              <a:ea typeface="+mj-ea"/>
            </a:endParaRPr>
          </a:p>
          <a:p>
            <a:pPr marL="444500" indent="-444500">
              <a:buFont typeface="Arial" pitchFamily="34" charset="0"/>
              <a:buChar char="•"/>
              <a:tabLst>
                <a:tab pos="538163" algn="l"/>
              </a:tabLst>
              <a:defRPr/>
            </a:pPr>
            <a:r>
              <a:rPr lang="en-US" altLang="ja-JP" sz="2400" dirty="0" smtClean="0">
                <a:latin typeface="+mj-ea"/>
                <a:ea typeface="+mj-ea"/>
              </a:rPr>
              <a:t>10</a:t>
            </a:r>
            <a:r>
              <a:rPr lang="ja-JP" altLang="en-US" sz="2400" dirty="0" smtClean="0">
                <a:latin typeface="+mj-ea"/>
                <a:ea typeface="+mj-ea"/>
              </a:rPr>
              <a:t>月</a:t>
            </a:r>
            <a:r>
              <a:rPr lang="en-US" altLang="ja-JP" sz="2400" dirty="0" smtClean="0">
                <a:latin typeface="+mj-ea"/>
                <a:ea typeface="+mj-ea"/>
              </a:rPr>
              <a:t>9</a:t>
            </a:r>
            <a:r>
              <a:rPr lang="ja-JP" altLang="en-US" sz="2400" dirty="0" smtClean="0">
                <a:latin typeface="+mj-ea"/>
                <a:ea typeface="+mj-ea"/>
              </a:rPr>
              <a:t>日　　チームメンバー成田空港出発</a:t>
            </a:r>
            <a:endParaRPr lang="en-US" altLang="ja-JP" sz="2400" dirty="0" smtClean="0">
              <a:latin typeface="+mj-ea"/>
              <a:ea typeface="+mj-ea"/>
            </a:endParaRPr>
          </a:p>
          <a:p>
            <a:pPr marL="444500" indent="-444500">
              <a:buFont typeface="Arial" pitchFamily="34" charset="0"/>
              <a:buChar char="•"/>
              <a:tabLst>
                <a:tab pos="538163" algn="l"/>
              </a:tabLst>
              <a:defRPr/>
            </a:pPr>
            <a:r>
              <a:rPr lang="en-US" altLang="ja-JP" sz="2400" dirty="0" smtClean="0">
                <a:latin typeface="+mj-ea"/>
                <a:ea typeface="+mj-ea"/>
              </a:rPr>
              <a:t>10</a:t>
            </a:r>
            <a:r>
              <a:rPr lang="ja-JP" altLang="en-US" sz="2400" dirty="0" smtClean="0">
                <a:latin typeface="+mj-ea"/>
                <a:ea typeface="+mj-ea"/>
              </a:rPr>
              <a:t>月</a:t>
            </a:r>
            <a:r>
              <a:rPr lang="en-US" altLang="ja-JP" sz="2400" dirty="0" smtClean="0">
                <a:latin typeface="+mj-ea"/>
                <a:ea typeface="+mj-ea"/>
              </a:rPr>
              <a:t>10</a:t>
            </a:r>
            <a:r>
              <a:rPr lang="ja-JP" altLang="en-US" sz="2400" dirty="0" smtClean="0">
                <a:latin typeface="+mj-ea"/>
                <a:ea typeface="+mj-ea"/>
              </a:rPr>
              <a:t>日　ダーウィン到着後、トヨタダーウィンオフィスに　</a:t>
            </a:r>
            <a:endParaRPr lang="en-US" altLang="ja-JP" sz="2400" dirty="0" smtClean="0">
              <a:latin typeface="+mj-ea"/>
              <a:ea typeface="+mj-ea"/>
            </a:endParaRPr>
          </a:p>
          <a:p>
            <a:pPr marL="1976438">
              <a:tabLst>
                <a:tab pos="1344613" algn="l"/>
              </a:tabLst>
              <a:defRPr/>
            </a:pPr>
            <a:r>
              <a:rPr lang="ja-JP" altLang="en-US" sz="2400" dirty="0" smtClean="0">
                <a:latin typeface="+mj-ea"/>
                <a:ea typeface="+mj-ea"/>
              </a:rPr>
              <a:t>て整備開始</a:t>
            </a:r>
            <a:endParaRPr lang="en-US" altLang="ja-JP" sz="2400" dirty="0" smtClean="0">
              <a:latin typeface="+mj-ea"/>
              <a:ea typeface="+mj-ea"/>
            </a:endParaRPr>
          </a:p>
          <a:p>
            <a:pPr marL="444500" indent="-444500">
              <a:buFont typeface="Arial" pitchFamily="34" charset="0"/>
              <a:buChar char="•"/>
              <a:tabLst>
                <a:tab pos="538163" algn="l"/>
              </a:tabLst>
              <a:defRPr/>
            </a:pPr>
            <a:r>
              <a:rPr lang="en-US" altLang="ja-JP" sz="2400" dirty="0" smtClean="0">
                <a:latin typeface="+mj-ea"/>
                <a:ea typeface="+mj-ea"/>
              </a:rPr>
              <a:t>10</a:t>
            </a:r>
            <a:r>
              <a:rPr lang="ja-JP" altLang="en-US" sz="2400" dirty="0" smtClean="0">
                <a:latin typeface="+mj-ea"/>
                <a:ea typeface="+mj-ea"/>
              </a:rPr>
              <a:t>月</a:t>
            </a:r>
            <a:r>
              <a:rPr lang="en-US" altLang="ja-JP" sz="2400" dirty="0" smtClean="0">
                <a:latin typeface="+mj-ea"/>
                <a:ea typeface="+mj-ea"/>
              </a:rPr>
              <a:t>12</a:t>
            </a:r>
            <a:r>
              <a:rPr lang="ja-JP" altLang="en-US" sz="2400" dirty="0" smtClean="0">
                <a:latin typeface="+mj-ea"/>
                <a:ea typeface="+mj-ea"/>
              </a:rPr>
              <a:t>日</a:t>
            </a:r>
            <a:endParaRPr lang="en-US" altLang="ja-JP" sz="2400" dirty="0" smtClean="0">
              <a:latin typeface="+mj-ea"/>
              <a:ea typeface="+mj-ea"/>
            </a:endParaRPr>
          </a:p>
          <a:p>
            <a:pPr>
              <a:tabLst>
                <a:tab pos="538163" algn="l"/>
              </a:tabLst>
              <a:defRPr/>
            </a:pPr>
            <a:r>
              <a:rPr lang="ja-JP" altLang="en-US" sz="2400" dirty="0">
                <a:latin typeface="+mj-ea"/>
                <a:ea typeface="+mj-ea"/>
              </a:rPr>
              <a:t>　</a:t>
            </a:r>
            <a:r>
              <a:rPr lang="ja-JP" altLang="en-US" sz="2400" dirty="0" smtClean="0">
                <a:latin typeface="+mj-ea"/>
                <a:ea typeface="+mj-ea"/>
              </a:rPr>
              <a:t>　　　～</a:t>
            </a:r>
            <a:r>
              <a:rPr lang="en-US" altLang="ja-JP" sz="2400" dirty="0" smtClean="0">
                <a:latin typeface="+mj-ea"/>
                <a:ea typeface="+mj-ea"/>
              </a:rPr>
              <a:t>14</a:t>
            </a:r>
            <a:r>
              <a:rPr lang="ja-JP" altLang="en-US" sz="2400" dirty="0" smtClean="0">
                <a:latin typeface="+mj-ea"/>
                <a:ea typeface="+mj-ea"/>
              </a:rPr>
              <a:t>日</a:t>
            </a:r>
            <a:r>
              <a:rPr lang="ja-JP" altLang="en-US" sz="2400" dirty="0">
                <a:latin typeface="+mj-ea"/>
                <a:ea typeface="+mj-ea"/>
              </a:rPr>
              <a:t> </a:t>
            </a:r>
            <a:r>
              <a:rPr lang="ja-JP" altLang="en-US" sz="2400" dirty="0" smtClean="0">
                <a:latin typeface="+mj-ea"/>
                <a:ea typeface="+mj-ea"/>
              </a:rPr>
              <a:t> 公式車検・公道上でのテスト走行実施</a:t>
            </a:r>
            <a:endParaRPr lang="en-US" altLang="ja-JP" sz="2400" dirty="0" smtClean="0">
              <a:latin typeface="+mj-ea"/>
              <a:ea typeface="+mj-ea"/>
            </a:endParaRPr>
          </a:p>
          <a:p>
            <a:pPr marL="342900" indent="-342900">
              <a:buFont typeface="Arial" pitchFamily="34" charset="0"/>
              <a:buChar char="•"/>
              <a:tabLst>
                <a:tab pos="538163" algn="l"/>
              </a:tabLst>
              <a:defRPr/>
            </a:pPr>
            <a:r>
              <a:rPr lang="en-US" altLang="ja-JP" sz="2400" dirty="0" smtClean="0">
                <a:latin typeface="+mj-ea"/>
                <a:ea typeface="+mj-ea"/>
              </a:rPr>
              <a:t> 10</a:t>
            </a:r>
            <a:r>
              <a:rPr lang="ja-JP" altLang="en-US" sz="2400" dirty="0" smtClean="0">
                <a:latin typeface="+mj-ea"/>
                <a:ea typeface="+mj-ea"/>
              </a:rPr>
              <a:t>月</a:t>
            </a:r>
            <a:r>
              <a:rPr lang="en-US" altLang="ja-JP" sz="2400" dirty="0" smtClean="0">
                <a:latin typeface="+mj-ea"/>
                <a:ea typeface="+mj-ea"/>
              </a:rPr>
              <a:t>15</a:t>
            </a:r>
            <a:r>
              <a:rPr lang="ja-JP" altLang="en-US" sz="2400" dirty="0" smtClean="0">
                <a:latin typeface="+mj-ea"/>
                <a:ea typeface="+mj-ea"/>
              </a:rPr>
              <a:t>日　ヒドゥンバレーサーキットにて予選</a:t>
            </a:r>
            <a:endParaRPr lang="en-US" altLang="ja-JP" sz="2400" dirty="0" smtClean="0">
              <a:latin typeface="+mj-ea"/>
              <a:ea typeface="+mj-ea"/>
            </a:endParaRPr>
          </a:p>
          <a:p>
            <a:pPr marL="342900" indent="-342900">
              <a:buFont typeface="Arial" pitchFamily="34" charset="0"/>
              <a:buChar char="•"/>
              <a:tabLst>
                <a:tab pos="538163" algn="l"/>
              </a:tabLst>
              <a:defRPr/>
            </a:pPr>
            <a:r>
              <a:rPr lang="ja-JP" altLang="en-US" sz="2400" dirty="0">
                <a:latin typeface="+mj-ea"/>
                <a:ea typeface="+mj-ea"/>
              </a:rPr>
              <a:t> </a:t>
            </a:r>
            <a:r>
              <a:rPr lang="en-US" altLang="ja-JP" sz="2400" dirty="0" smtClean="0">
                <a:latin typeface="+mj-ea"/>
                <a:ea typeface="+mj-ea"/>
              </a:rPr>
              <a:t>10</a:t>
            </a:r>
            <a:r>
              <a:rPr lang="ja-JP" altLang="en-US" sz="2400" dirty="0" smtClean="0">
                <a:latin typeface="+mj-ea"/>
                <a:ea typeface="+mj-ea"/>
              </a:rPr>
              <a:t>月</a:t>
            </a:r>
            <a:r>
              <a:rPr lang="en-US" altLang="ja-JP" sz="2400" dirty="0" smtClean="0">
                <a:latin typeface="+mj-ea"/>
                <a:ea typeface="+mj-ea"/>
              </a:rPr>
              <a:t>16</a:t>
            </a:r>
            <a:r>
              <a:rPr lang="ja-JP" altLang="en-US" sz="2400" dirty="0" smtClean="0">
                <a:latin typeface="+mj-ea"/>
                <a:ea typeface="+mj-ea"/>
              </a:rPr>
              <a:t>日　</a:t>
            </a:r>
            <a:r>
              <a:rPr lang="ja-JP" altLang="en-US" sz="2400" dirty="0" smtClean="0">
                <a:latin typeface="+mj-ea"/>
                <a:ea typeface="+mj-ea"/>
              </a:rPr>
              <a:t>本戦</a:t>
            </a:r>
            <a:r>
              <a:rPr lang="ja-JP" altLang="en-US" sz="2400" dirty="0" smtClean="0">
                <a:latin typeface="+mj-ea"/>
              </a:rPr>
              <a:t>スタート</a:t>
            </a:r>
            <a:r>
              <a:rPr lang="ja-JP" altLang="en-US" sz="2400" dirty="0" smtClean="0">
                <a:latin typeface="+mj-ea"/>
                <a:ea typeface="+mj-ea"/>
              </a:rPr>
              <a:t>「</a:t>
            </a:r>
            <a:r>
              <a:rPr lang="ja-JP" altLang="en-US" sz="2400" dirty="0" smtClean="0">
                <a:latin typeface="+mj-ea"/>
                <a:ea typeface="+mj-ea"/>
              </a:rPr>
              <a:t>ダーウィン</a:t>
            </a:r>
            <a:r>
              <a:rPr lang="ja-JP" altLang="en-US" sz="2400" dirty="0" smtClean="0">
                <a:latin typeface="+mj-ea"/>
                <a:ea typeface="+mj-ea"/>
              </a:rPr>
              <a:t>」</a:t>
            </a:r>
            <a:endParaRPr lang="en-US" altLang="ja-JP" sz="2400" dirty="0" smtClean="0">
              <a:latin typeface="+mj-ea"/>
              <a:ea typeface="+mj-ea"/>
            </a:endParaRPr>
          </a:p>
          <a:p>
            <a:pPr marL="342900" indent="-342900">
              <a:buFont typeface="Arial" pitchFamily="34" charset="0"/>
              <a:buChar char="•"/>
              <a:tabLst>
                <a:tab pos="538163" algn="l"/>
              </a:tabLst>
              <a:defRPr/>
            </a:pPr>
            <a:r>
              <a:rPr lang="ja-JP" altLang="en-US" sz="2400" dirty="0">
                <a:latin typeface="+mj-ea"/>
                <a:ea typeface="+mj-ea"/>
              </a:rPr>
              <a:t> </a:t>
            </a:r>
            <a:r>
              <a:rPr lang="en-US" altLang="ja-JP" sz="2400" dirty="0" smtClean="0">
                <a:latin typeface="+mj-ea"/>
                <a:ea typeface="+mj-ea"/>
              </a:rPr>
              <a:t>10</a:t>
            </a:r>
            <a:r>
              <a:rPr lang="ja-JP" altLang="en-US" sz="2400" dirty="0" smtClean="0">
                <a:latin typeface="+mj-ea"/>
                <a:ea typeface="+mj-ea"/>
              </a:rPr>
              <a:t>月</a:t>
            </a:r>
            <a:r>
              <a:rPr lang="en-US" altLang="ja-JP" sz="2400" dirty="0" smtClean="0">
                <a:latin typeface="+mj-ea"/>
                <a:ea typeface="+mj-ea"/>
              </a:rPr>
              <a:t>20</a:t>
            </a:r>
            <a:r>
              <a:rPr lang="ja-JP" altLang="en-US" sz="2400" dirty="0" smtClean="0">
                <a:latin typeface="+mj-ea"/>
                <a:ea typeface="+mj-ea"/>
              </a:rPr>
              <a:t>日　</a:t>
            </a:r>
            <a:r>
              <a:rPr lang="ja-JP" altLang="en-US" sz="2400" dirty="0" smtClean="0">
                <a:latin typeface="+mj-ea"/>
                <a:ea typeface="+mj-ea"/>
              </a:rPr>
              <a:t>本戦フィニッシュ「</a:t>
            </a:r>
            <a:r>
              <a:rPr lang="ja-JP" altLang="en-US" sz="2400" dirty="0" smtClean="0">
                <a:latin typeface="+mj-ea"/>
                <a:ea typeface="+mj-ea"/>
              </a:rPr>
              <a:t>アデレード</a:t>
            </a:r>
            <a:r>
              <a:rPr lang="ja-JP" altLang="en-US" sz="2400" dirty="0" smtClean="0">
                <a:latin typeface="+mj-ea"/>
                <a:ea typeface="+mj-ea"/>
              </a:rPr>
              <a:t>」</a:t>
            </a:r>
            <a:r>
              <a:rPr lang="ja-JP" altLang="en-US" sz="2400" dirty="0" smtClean="0">
                <a:latin typeface="+mj-ea"/>
                <a:ea typeface="+mj-ea"/>
              </a:rPr>
              <a:t>予定</a:t>
            </a:r>
            <a:endParaRPr lang="en-US" altLang="ja-JP" sz="2400" dirty="0" smtClean="0">
              <a:latin typeface="+mj-ea"/>
              <a:ea typeface="+mj-ea"/>
            </a:endParaRPr>
          </a:p>
          <a:p>
            <a:pPr marL="342900" indent="-342900">
              <a:buFont typeface="Arial" pitchFamily="34" charset="0"/>
              <a:buChar char="•"/>
              <a:tabLst>
                <a:tab pos="538163" algn="l"/>
              </a:tabLst>
              <a:defRPr/>
            </a:pPr>
            <a:r>
              <a:rPr lang="en-US" altLang="ja-JP" sz="2400" dirty="0">
                <a:latin typeface="+mj-ea"/>
                <a:ea typeface="+mj-ea"/>
              </a:rPr>
              <a:t> </a:t>
            </a:r>
            <a:r>
              <a:rPr lang="en-US" altLang="ja-JP" sz="2400" dirty="0" smtClean="0">
                <a:latin typeface="+mj-ea"/>
                <a:ea typeface="+mj-ea"/>
              </a:rPr>
              <a:t>10</a:t>
            </a:r>
            <a:r>
              <a:rPr lang="ja-JP" altLang="en-US" sz="2400" dirty="0" smtClean="0">
                <a:latin typeface="+mj-ea"/>
                <a:ea typeface="+mj-ea"/>
              </a:rPr>
              <a:t>月</a:t>
            </a:r>
            <a:r>
              <a:rPr lang="en-US" altLang="ja-JP" sz="2400" dirty="0" smtClean="0">
                <a:latin typeface="+mj-ea"/>
                <a:ea typeface="+mj-ea"/>
              </a:rPr>
              <a:t>23</a:t>
            </a:r>
            <a:r>
              <a:rPr lang="ja-JP" altLang="en-US" sz="2400" dirty="0" smtClean="0">
                <a:latin typeface="+mj-ea"/>
                <a:ea typeface="+mj-ea"/>
              </a:rPr>
              <a:t>日　レース終了・表彰式</a:t>
            </a:r>
            <a:endParaRPr lang="en-US" altLang="ja-JP" sz="2400" dirty="0" smtClean="0">
              <a:latin typeface="+mj-ea"/>
              <a:ea typeface="+mj-ea"/>
            </a:endParaRPr>
          </a:p>
          <a:p>
            <a:pPr marL="342900" indent="-342900">
              <a:buFont typeface="Arial" pitchFamily="34" charset="0"/>
              <a:buChar char="•"/>
              <a:tabLst>
                <a:tab pos="538163" algn="l"/>
              </a:tabLst>
              <a:defRPr/>
            </a:pPr>
            <a:r>
              <a:rPr lang="en-US" altLang="ja-JP" sz="2400" dirty="0">
                <a:latin typeface="+mj-ea"/>
                <a:ea typeface="+mj-ea"/>
              </a:rPr>
              <a:t> </a:t>
            </a:r>
            <a:r>
              <a:rPr lang="en-US" altLang="ja-JP" sz="2400" dirty="0" smtClean="0">
                <a:latin typeface="+mj-ea"/>
                <a:ea typeface="+mj-ea"/>
              </a:rPr>
              <a:t>10</a:t>
            </a:r>
            <a:r>
              <a:rPr lang="ja-JP" altLang="en-US" sz="2400" dirty="0" smtClean="0">
                <a:latin typeface="+mj-ea"/>
                <a:ea typeface="+mj-ea"/>
              </a:rPr>
              <a:t>月</a:t>
            </a:r>
            <a:r>
              <a:rPr lang="en-US" altLang="ja-JP" sz="2400" dirty="0" smtClean="0">
                <a:latin typeface="+mj-ea"/>
                <a:ea typeface="+mj-ea"/>
              </a:rPr>
              <a:t>24</a:t>
            </a:r>
            <a:r>
              <a:rPr lang="ja-JP" altLang="en-US" sz="2400" dirty="0" smtClean="0">
                <a:latin typeface="+mj-ea"/>
                <a:ea typeface="+mj-ea"/>
              </a:rPr>
              <a:t>日　チームメンバーアデレード出発</a:t>
            </a:r>
            <a:endParaRPr lang="en-US" altLang="ja-JP" sz="2400" dirty="0" smtClean="0">
              <a:latin typeface="+mj-ea"/>
              <a:ea typeface="+mj-ea"/>
            </a:endParaRPr>
          </a:p>
          <a:p>
            <a:pPr marL="342900" indent="-342900">
              <a:buFont typeface="Arial" pitchFamily="34" charset="0"/>
              <a:buChar char="•"/>
              <a:tabLst>
                <a:tab pos="538163" algn="l"/>
              </a:tabLst>
              <a:defRPr/>
            </a:pPr>
            <a:r>
              <a:rPr lang="ja-JP" altLang="en-US" sz="2400" dirty="0">
                <a:latin typeface="+mj-ea"/>
                <a:ea typeface="+mj-ea"/>
              </a:rPr>
              <a:t> </a:t>
            </a:r>
            <a:r>
              <a:rPr lang="en-US" altLang="ja-JP" sz="2400" dirty="0" smtClean="0">
                <a:latin typeface="+mj-ea"/>
                <a:ea typeface="+mj-ea"/>
              </a:rPr>
              <a:t>10</a:t>
            </a:r>
            <a:r>
              <a:rPr lang="ja-JP" altLang="en-US" sz="2400" dirty="0" smtClean="0">
                <a:latin typeface="+mj-ea"/>
                <a:ea typeface="+mj-ea"/>
              </a:rPr>
              <a:t>月</a:t>
            </a:r>
            <a:r>
              <a:rPr lang="en-US" altLang="ja-JP" sz="2400" dirty="0" smtClean="0">
                <a:latin typeface="+mj-ea"/>
                <a:ea typeface="+mj-ea"/>
              </a:rPr>
              <a:t>25</a:t>
            </a:r>
            <a:r>
              <a:rPr lang="ja-JP" altLang="en-US" sz="2400" dirty="0" smtClean="0">
                <a:latin typeface="+mj-ea"/>
                <a:ea typeface="+mj-ea"/>
              </a:rPr>
              <a:t>日　チームメンバー帰国</a:t>
            </a:r>
            <a:endParaRPr lang="en-US" altLang="ja-JP" sz="2400" dirty="0" smtClean="0">
              <a:latin typeface="+mj-ea"/>
              <a:ea typeface="+mj-ea"/>
            </a:endParaRPr>
          </a:p>
          <a:p>
            <a:pPr>
              <a:tabLst>
                <a:tab pos="538163" algn="l"/>
              </a:tabLst>
              <a:defRPr/>
            </a:pPr>
            <a:endParaRPr lang="en-US" altLang="ja-JP" sz="24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81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図表 1"/>
          <p:cNvGraphicFramePr/>
          <p:nvPr>
            <p:extLst>
              <p:ext uri="{D42A27DB-BD31-4B8C-83A1-F6EECF244321}">
                <p14:modId xmlns:p14="http://schemas.microsoft.com/office/powerpoint/2010/main" xmlns="" val="3213777578"/>
              </p:ext>
            </p:extLst>
          </p:nvPr>
        </p:nvGraphicFramePr>
        <p:xfrm>
          <a:off x="70666" y="992050"/>
          <a:ext cx="9073008" cy="5965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887312" y="355302"/>
            <a:ext cx="736175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World Solar Challenge</a:t>
            </a:r>
            <a:r>
              <a:rPr lang="ja-JP" alt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での</a:t>
            </a:r>
            <a:r>
              <a:rPr lang="ja-JP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抱負</a:t>
            </a:r>
            <a:endParaRPr lang="ja-JP" alt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050" name="Picture 2" descr="E:\sansen_1030_4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98723" y="1406367"/>
            <a:ext cx="2709915" cy="1806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9" cstate="email">
            <a:extLst/>
          </a:blip>
          <a:stretch>
            <a:fillRect/>
          </a:stretch>
        </p:blipFill>
        <p:spPr>
          <a:xfrm>
            <a:off x="6326497" y="1422648"/>
            <a:ext cx="2782007" cy="1862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Junichi Taki\Desktop\resized\DSC_799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32" y="4869160"/>
            <a:ext cx="2707068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26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357391" y="188640"/>
            <a:ext cx="8391073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251520" y="1124744"/>
            <a:ext cx="10585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http://www.ei.u-tokai.ac.jp/kimura/2011wsc.html</a:t>
            </a:r>
            <a:endParaRPr lang="ja-JP" alt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43637" y="188640"/>
            <a:ext cx="75007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latin typeface="+mj-ea"/>
                <a:ea typeface="+mj-ea"/>
              </a:rPr>
              <a:t>本プレゼンのパワーポイントデータと、地図データは</a:t>
            </a:r>
            <a:endParaRPr kumimoji="1" lang="en-US" altLang="ja-JP" sz="2800" b="1" dirty="0" smtClean="0">
              <a:latin typeface="+mj-ea"/>
              <a:ea typeface="+mj-ea"/>
            </a:endParaRPr>
          </a:p>
          <a:p>
            <a:r>
              <a:rPr lang="ja-JP" altLang="en-US" sz="2800" b="1" dirty="0">
                <a:latin typeface="+mj-ea"/>
                <a:ea typeface="+mj-ea"/>
              </a:rPr>
              <a:t>　</a:t>
            </a:r>
            <a:r>
              <a:rPr lang="ja-JP" altLang="en-US" sz="2800" b="1" dirty="0" smtClean="0">
                <a:latin typeface="+mj-ea"/>
                <a:ea typeface="+mj-ea"/>
              </a:rPr>
              <a:t>　　　</a:t>
            </a:r>
            <a:r>
              <a:rPr kumimoji="1" lang="ja-JP" altLang="en-US" sz="2800" b="1" dirty="0" smtClean="0">
                <a:latin typeface="+mj-ea"/>
                <a:ea typeface="+mj-ea"/>
              </a:rPr>
              <a:t>下記サイトからダウンロードできます。</a:t>
            </a:r>
            <a:endParaRPr kumimoji="1" lang="ja-JP" altLang="en-US" sz="2800" b="1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1493" y="1772816"/>
            <a:ext cx="7948010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latin typeface="+mj-ea"/>
                <a:ea typeface="+mj-ea"/>
              </a:rPr>
              <a:t>参考</a:t>
            </a:r>
            <a:r>
              <a:rPr lang="en-US" altLang="ja-JP" sz="2400" b="1" dirty="0" smtClean="0">
                <a:latin typeface="+mj-ea"/>
                <a:ea typeface="+mj-ea"/>
              </a:rPr>
              <a:t>WEB</a:t>
            </a:r>
            <a:r>
              <a:rPr lang="ja-JP" altLang="en-US" sz="2400" b="1" dirty="0" smtClean="0">
                <a:latin typeface="+mj-ea"/>
                <a:ea typeface="+mj-ea"/>
              </a:rPr>
              <a:t>サイト</a:t>
            </a:r>
            <a:endParaRPr lang="en-US" altLang="ja-JP" sz="2400" b="1" dirty="0" smtClean="0">
              <a:latin typeface="+mj-ea"/>
              <a:ea typeface="+mj-ea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en-US" altLang="ja-JP" sz="2400" b="1" dirty="0" smtClean="0">
                <a:latin typeface="+mj-ea"/>
                <a:ea typeface="+mj-ea"/>
              </a:rPr>
              <a:t>World Solar Challenge</a:t>
            </a:r>
            <a:r>
              <a:rPr lang="ja-JP" altLang="en-US" sz="2400" b="1" dirty="0" smtClean="0">
                <a:latin typeface="+mj-ea"/>
                <a:ea typeface="+mj-ea"/>
              </a:rPr>
              <a:t>大会ＷＥＢサイト</a:t>
            </a:r>
            <a:endParaRPr lang="en-US" altLang="ja-JP" sz="2400" b="1" dirty="0" smtClean="0">
              <a:latin typeface="+mj-ea"/>
              <a:ea typeface="+mj-ea"/>
            </a:endParaRPr>
          </a:p>
          <a:p>
            <a:r>
              <a:rPr lang="ja-JP" altLang="en-US" sz="2400" dirty="0" smtClean="0">
                <a:latin typeface="+mj-ea"/>
              </a:rPr>
              <a:t>　 </a:t>
            </a:r>
            <a:r>
              <a:rPr lang="en-US" altLang="ja-JP" sz="2400" dirty="0" smtClean="0">
                <a:latin typeface="+mj-ea"/>
              </a:rPr>
              <a:t>http</a:t>
            </a:r>
            <a:r>
              <a:rPr lang="en-US" altLang="ja-JP" sz="2400" dirty="0">
                <a:latin typeface="+mj-ea"/>
              </a:rPr>
              <a:t>://www.worldsolarchallenge.org</a:t>
            </a:r>
            <a:r>
              <a:rPr lang="en-US" altLang="ja-JP" sz="2400" dirty="0" smtClean="0">
                <a:latin typeface="+mj-ea"/>
              </a:rPr>
              <a:t>/</a:t>
            </a:r>
            <a:endParaRPr lang="en-US" altLang="ja-JP" sz="2400" b="1" dirty="0" smtClean="0">
              <a:latin typeface="+mj-ea"/>
              <a:ea typeface="+mj-ea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ja-JP" altLang="en-US" sz="2400" b="1" dirty="0" smtClean="0">
                <a:latin typeface="+mj-ea"/>
                <a:ea typeface="+mj-ea"/>
              </a:rPr>
              <a:t>ライトパワープロジェクトホームページ</a:t>
            </a:r>
            <a:endParaRPr lang="en-US" altLang="ja-JP" sz="2400" b="1" dirty="0">
              <a:latin typeface="+mj-ea"/>
              <a:ea typeface="+mj-ea"/>
            </a:endParaRPr>
          </a:p>
          <a:p>
            <a:r>
              <a:rPr lang="ja-JP" altLang="en-US" sz="2400" dirty="0">
                <a:latin typeface="+mj-ea"/>
              </a:rPr>
              <a:t>　　</a:t>
            </a:r>
            <a:r>
              <a:rPr lang="en-US" altLang="ja-JP" sz="2400" dirty="0">
                <a:latin typeface="+mj-ea"/>
              </a:rPr>
              <a:t>http://</a:t>
            </a:r>
            <a:r>
              <a:rPr lang="en-US" altLang="ja-JP" sz="2400" dirty="0" smtClean="0">
                <a:latin typeface="+mj-ea"/>
              </a:rPr>
              <a:t>deka.challe.u-tokai.ac.jp/lp/</a:t>
            </a:r>
            <a:endParaRPr lang="en-US" altLang="ja-JP" sz="2400" b="1" dirty="0" smtClean="0">
              <a:latin typeface="+mj-ea"/>
              <a:ea typeface="+mj-ea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ja-JP" altLang="en-US" sz="2400" b="1" dirty="0" smtClean="0">
                <a:latin typeface="+mj-ea"/>
                <a:ea typeface="+mj-ea"/>
              </a:rPr>
              <a:t>東海大学木村研究室</a:t>
            </a:r>
            <a:endParaRPr lang="en-US" altLang="ja-JP" sz="2400" b="1" dirty="0" smtClean="0">
              <a:latin typeface="+mj-ea"/>
              <a:ea typeface="+mj-ea"/>
            </a:endParaRPr>
          </a:p>
          <a:p>
            <a:r>
              <a:rPr lang="ja-JP" altLang="en-US" sz="2400" dirty="0" smtClean="0">
                <a:latin typeface="+mj-ea"/>
              </a:rPr>
              <a:t>　 </a:t>
            </a:r>
            <a:r>
              <a:rPr lang="en-US" altLang="ja-JP" sz="2400" dirty="0" smtClean="0">
                <a:latin typeface="+mj-ea"/>
              </a:rPr>
              <a:t>http</a:t>
            </a:r>
            <a:r>
              <a:rPr lang="en-US" altLang="ja-JP" sz="2400" dirty="0">
                <a:latin typeface="+mj-ea"/>
              </a:rPr>
              <a:t>://www.ei.u-tokai.ac.jp/kimura/</a:t>
            </a:r>
            <a:endParaRPr lang="en-US" altLang="ja-JP" sz="2400" b="1" dirty="0">
              <a:latin typeface="+mj-ea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en-US" altLang="ja-JP" sz="2400" b="1" dirty="0" smtClean="0">
                <a:latin typeface="+mj-ea"/>
                <a:ea typeface="+mj-ea"/>
              </a:rPr>
              <a:t>Wikipedia</a:t>
            </a:r>
          </a:p>
          <a:p>
            <a:r>
              <a:rPr lang="en-US" altLang="ja-JP" sz="2400" dirty="0" smtClean="0"/>
              <a:t>   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http</a:t>
            </a:r>
            <a:r>
              <a:rPr lang="en-US" altLang="ja-JP" sz="2400" dirty="0"/>
              <a:t>://</a:t>
            </a:r>
            <a:r>
              <a:rPr lang="en-US" altLang="ja-JP" sz="2400" dirty="0" smtClean="0"/>
              <a:t>ja.wikipedia.org/wiki/</a:t>
            </a:r>
            <a:r>
              <a:rPr lang="ja-JP" altLang="en-US" sz="2400" dirty="0" smtClean="0"/>
              <a:t>ワールド</a:t>
            </a:r>
            <a:r>
              <a:rPr lang="ja-JP" altLang="en-US" sz="2400" dirty="0"/>
              <a:t>・ソーラー・チャレンジ</a:t>
            </a:r>
            <a:endParaRPr lang="en-US" altLang="ja-JP" sz="2400" b="1" dirty="0" smtClean="0">
              <a:latin typeface="+mj-ea"/>
              <a:ea typeface="+mj-ea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en-US" altLang="ja-JP" sz="2400" b="1" dirty="0" smtClean="0">
                <a:latin typeface="+mj-ea"/>
                <a:ea typeface="+mj-ea"/>
              </a:rPr>
              <a:t>Tokai University Solar Car Team </a:t>
            </a:r>
            <a:r>
              <a:rPr lang="en-US" altLang="ja-JP" sz="2400" b="1" dirty="0" err="1" smtClean="0">
                <a:latin typeface="+mj-ea"/>
                <a:ea typeface="+mj-ea"/>
              </a:rPr>
              <a:t>facebook</a:t>
            </a:r>
            <a:endParaRPr lang="en-US" altLang="ja-JP" sz="2400" b="1" dirty="0" smtClean="0">
              <a:latin typeface="+mj-ea"/>
              <a:ea typeface="+mj-ea"/>
            </a:endParaRPr>
          </a:p>
          <a:p>
            <a:r>
              <a:rPr lang="en-US" altLang="ja-JP" sz="2400" dirty="0" smtClean="0">
                <a:latin typeface="+mj-ea"/>
                <a:ea typeface="+mj-ea"/>
              </a:rPr>
              <a:t>    http</a:t>
            </a:r>
            <a:r>
              <a:rPr lang="en-US" altLang="ja-JP" sz="2400" dirty="0">
                <a:latin typeface="+mj-ea"/>
                <a:ea typeface="+mj-ea"/>
              </a:rPr>
              <a:t>://</a:t>
            </a:r>
            <a:r>
              <a:rPr lang="en-US" altLang="ja-JP" sz="2400" dirty="0" smtClean="0">
                <a:latin typeface="+mj-ea"/>
                <a:ea typeface="+mj-ea"/>
              </a:rPr>
              <a:t>www.facebook.com/tokaisolarcar</a:t>
            </a:r>
          </a:p>
          <a:p>
            <a:pPr marL="285750" indent="-285750">
              <a:buFont typeface="Wingdings" pitchFamily="2" charset="2"/>
              <a:buChar char="u"/>
            </a:pPr>
            <a:r>
              <a:rPr lang="en-US" altLang="ja-JP" sz="2400" b="1" dirty="0" smtClean="0">
                <a:latin typeface="+mj-ea"/>
                <a:ea typeface="+mj-ea"/>
              </a:rPr>
              <a:t>YouTube</a:t>
            </a:r>
          </a:p>
          <a:p>
            <a:r>
              <a:rPr lang="en-US" altLang="ja-JP" sz="2400" dirty="0" smtClean="0">
                <a:latin typeface="+mj-ea"/>
                <a:ea typeface="+mj-ea"/>
              </a:rPr>
              <a:t>   http</a:t>
            </a:r>
            <a:r>
              <a:rPr lang="en-US" altLang="ja-JP" sz="2400" dirty="0">
                <a:latin typeface="+mj-ea"/>
                <a:ea typeface="+mj-ea"/>
              </a:rPr>
              <a:t>://</a:t>
            </a:r>
            <a:r>
              <a:rPr lang="en-US" altLang="ja-JP" sz="2400" dirty="0" smtClean="0">
                <a:latin typeface="+mj-ea"/>
                <a:ea typeface="+mj-ea"/>
              </a:rPr>
              <a:t>www.youtube.com/user/Tokaisolarcar</a:t>
            </a:r>
          </a:p>
          <a:p>
            <a:endParaRPr lang="en-US" altLang="ja-JP" dirty="0" smtClean="0"/>
          </a:p>
          <a:p>
            <a:pPr marL="285750" indent="-285750">
              <a:buFont typeface="Wingdings" pitchFamily="2" charset="2"/>
              <a:buChar char="u"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35543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4716016" y="4509120"/>
            <a:ext cx="4320035" cy="20162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333231" y="331782"/>
            <a:ext cx="647164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悠々ゴシック体E" pitchFamily="50" charset="-128"/>
                <a:ea typeface="AR P悠々ゴシック体E" pitchFamily="50" charset="-128"/>
              </a:rPr>
              <a:t>震災復興</a:t>
            </a:r>
            <a:r>
              <a:rPr lang="ja-JP" alt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悠々ゴシック体E" pitchFamily="50" charset="-128"/>
                <a:ea typeface="AR P悠々ゴシック体E" pitchFamily="50" charset="-128"/>
              </a:rPr>
              <a:t>への活力を</a:t>
            </a:r>
          </a:p>
        </p:txBody>
      </p:sp>
      <p:sp>
        <p:nvSpPr>
          <p:cNvPr id="66564" name="テキスト ボックス 1"/>
          <p:cNvSpPr txBox="1">
            <a:spLocks noChangeArrowheads="1"/>
          </p:cNvSpPr>
          <p:nvPr/>
        </p:nvSpPr>
        <p:spPr bwMode="auto">
          <a:xfrm>
            <a:off x="4932040" y="1196752"/>
            <a:ext cx="403244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400" b="1" dirty="0" smtClean="0">
                <a:latin typeface="HGPｺﾞｼｯｸM" pitchFamily="50" charset="-128"/>
                <a:ea typeface="ＤＨＰ平成ゴシックW5" pitchFamily="2" charset="-128"/>
              </a:rPr>
              <a:t>２０１１年３月１１日</a:t>
            </a:r>
            <a:endParaRPr lang="en-US" altLang="ja-JP" sz="2400" b="1" dirty="0" smtClean="0">
              <a:latin typeface="HGPｺﾞｼｯｸM" pitchFamily="50" charset="-128"/>
              <a:ea typeface="ＤＨＰ平成ゴシックW5" pitchFamily="2" charset="-128"/>
            </a:endParaRPr>
          </a:p>
          <a:p>
            <a:pPr eaLnBrk="1" hangingPunct="1"/>
            <a:r>
              <a:rPr lang="ja-JP" altLang="en-US" sz="2400" b="1" dirty="0" smtClean="0">
                <a:solidFill>
                  <a:srgbClr val="FF0000"/>
                </a:solidFill>
                <a:latin typeface="HGPｺﾞｼｯｸM" pitchFamily="50" charset="-128"/>
                <a:ea typeface="ＤＨＰ平成ゴシックW5" pitchFamily="2" charset="-128"/>
              </a:rPr>
              <a:t>　　</a:t>
            </a:r>
            <a:r>
              <a:rPr lang="ja-JP" altLang="en-US" sz="2800" b="1" dirty="0" smtClean="0">
                <a:solidFill>
                  <a:srgbClr val="FF0000"/>
                </a:solidFill>
                <a:latin typeface="HGPｺﾞｼｯｸM" pitchFamily="50" charset="-128"/>
                <a:ea typeface="ＤＨＰ平成ゴシックW5" pitchFamily="2" charset="-128"/>
              </a:rPr>
              <a:t>東日本大震災</a:t>
            </a:r>
            <a:endParaRPr lang="ja-JP" altLang="en-US" sz="2800" b="1" dirty="0">
              <a:solidFill>
                <a:srgbClr val="FF0000"/>
              </a:solidFill>
              <a:latin typeface="HGPｺﾞｼｯｸM" pitchFamily="50" charset="-128"/>
              <a:ea typeface="ＤＨＰ平成ゴシックW5" pitchFamily="2" charset="-128"/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6831142" y="2015734"/>
            <a:ext cx="432048" cy="28803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6568" name="テキスト ボックス 4"/>
          <p:cNvSpPr txBox="1">
            <a:spLocks noChangeArrowheads="1"/>
          </p:cNvSpPr>
          <p:nvPr/>
        </p:nvSpPr>
        <p:spPr bwMode="auto">
          <a:xfrm>
            <a:off x="4860032" y="2156663"/>
            <a:ext cx="39613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400" b="1" dirty="0" smtClean="0">
                <a:latin typeface="+mj-ea"/>
                <a:ea typeface="+mj-ea"/>
              </a:rPr>
              <a:t>原子力発電所での水素爆発事故により、大量の放射性汚染物質が拡散</a:t>
            </a:r>
            <a:endParaRPr lang="en-US" altLang="ja-JP" sz="2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6858036" y="4221088"/>
            <a:ext cx="431577" cy="30638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66572" name="テキスト ボックス 5"/>
          <p:cNvSpPr txBox="1">
            <a:spLocks noChangeArrowheads="1"/>
          </p:cNvSpPr>
          <p:nvPr/>
        </p:nvSpPr>
        <p:spPr bwMode="auto">
          <a:xfrm>
            <a:off x="4860032" y="4542219"/>
            <a:ext cx="42484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400" b="1" dirty="0" smtClean="0">
                <a:latin typeface="+mj-ea"/>
                <a:ea typeface="+mj-ea"/>
              </a:rPr>
              <a:t>太陽光発電などの持続可能</a:t>
            </a:r>
            <a:endParaRPr lang="en-US" altLang="ja-JP" sz="2400" b="1" dirty="0">
              <a:latin typeface="+mj-ea"/>
              <a:ea typeface="+mj-ea"/>
            </a:endParaRPr>
          </a:p>
          <a:p>
            <a:pPr eaLnBrk="1" hangingPunct="1"/>
            <a:r>
              <a:rPr lang="ja-JP" altLang="en-US" sz="2400" b="1" dirty="0" smtClean="0">
                <a:latin typeface="+mj-ea"/>
                <a:ea typeface="+mj-ea"/>
              </a:rPr>
              <a:t>エネルギーへシフト</a:t>
            </a:r>
            <a:endParaRPr lang="ja-JP" altLang="en-US" sz="2400" b="1" u="sng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2" name="加算記号 11"/>
          <p:cNvSpPr/>
          <p:nvPr/>
        </p:nvSpPr>
        <p:spPr>
          <a:xfrm>
            <a:off x="6805591" y="5287174"/>
            <a:ext cx="554835" cy="51809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66576" name="テキスト ボックス 7"/>
          <p:cNvSpPr txBox="1">
            <a:spLocks noChangeArrowheads="1"/>
          </p:cNvSpPr>
          <p:nvPr/>
        </p:nvSpPr>
        <p:spPr bwMode="auto">
          <a:xfrm>
            <a:off x="4860031" y="5661248"/>
            <a:ext cx="42484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400" b="1" dirty="0" smtClean="0">
                <a:latin typeface="+mj-ea"/>
                <a:ea typeface="+mj-ea"/>
              </a:rPr>
              <a:t>日本が得意とするエネルギー技術で日本を元気にしたい！！</a:t>
            </a:r>
            <a:endParaRPr lang="ja-JP" altLang="en-US" sz="2400" b="1" dirty="0">
              <a:latin typeface="+mj-ea"/>
              <a:ea typeface="+mj-ea"/>
            </a:endParaRPr>
          </a:p>
        </p:txBody>
      </p:sp>
      <p:sp>
        <p:nvSpPr>
          <p:cNvPr id="15" name="加算記号 14"/>
          <p:cNvSpPr/>
          <p:nvPr/>
        </p:nvSpPr>
        <p:spPr>
          <a:xfrm>
            <a:off x="6779346" y="3198942"/>
            <a:ext cx="554835" cy="518090"/>
          </a:xfrm>
          <a:prstGeom prst="mathPl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66580" name="テキスト ボックス 4"/>
          <p:cNvSpPr txBox="1">
            <a:spLocks noChangeArrowheads="1"/>
          </p:cNvSpPr>
          <p:nvPr/>
        </p:nvSpPr>
        <p:spPr bwMode="auto">
          <a:xfrm>
            <a:off x="4860032" y="3573016"/>
            <a:ext cx="40324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400" b="1" dirty="0">
                <a:latin typeface="+mj-ea"/>
                <a:ea typeface="+mj-ea"/>
              </a:rPr>
              <a:t>電力</a:t>
            </a:r>
            <a:r>
              <a:rPr lang="ja-JP" altLang="en-US" sz="2400" b="1" dirty="0" smtClean="0">
                <a:latin typeface="+mj-ea"/>
                <a:ea typeface="+mj-ea"/>
              </a:rPr>
              <a:t>不足に陥り、産業界の生産にダメージ</a:t>
            </a:r>
            <a:endParaRPr lang="en-US" altLang="ja-JP" sz="2400" b="1" dirty="0">
              <a:latin typeface="+mj-ea"/>
              <a:ea typeface="+mj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196751"/>
            <a:ext cx="4248473" cy="2832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25573"/>
            <a:ext cx="4248472" cy="2832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EC-FV12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997200"/>
            <a:ext cx="18002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2" descr="K:\データ（一般）\大学\3.11 生活復興支援プロジェクト\ロゴ\ロゴ＿最終\ロゴ＿最終３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225" y="5446713"/>
            <a:ext cx="142557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2" descr="品番：HIP-210NKH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760"/>
            <a:ext cx="1152525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直方体 9"/>
          <p:cNvSpPr/>
          <p:nvPr/>
        </p:nvSpPr>
        <p:spPr>
          <a:xfrm>
            <a:off x="2339975" y="1557338"/>
            <a:ext cx="1641475" cy="10795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latin typeface="HGPｺﾞｼｯｸM" pitchFamily="50" charset="-128"/>
              </a:rPr>
              <a:t>ソーラーチャージャー</a:t>
            </a:r>
          </a:p>
        </p:txBody>
      </p:sp>
      <p:sp>
        <p:nvSpPr>
          <p:cNvPr id="12" name="直方体 11"/>
          <p:cNvSpPr/>
          <p:nvPr/>
        </p:nvSpPr>
        <p:spPr>
          <a:xfrm>
            <a:off x="4140200" y="1557338"/>
            <a:ext cx="1655763" cy="108902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latin typeface="HGPｺﾞｼｯｸM" pitchFamily="50" charset="-128"/>
              </a:rPr>
              <a:t>DC/AC</a:t>
            </a:r>
            <a:r>
              <a:rPr lang="ja-JP" altLang="en-US" sz="1600" dirty="0">
                <a:latin typeface="HGPｺﾞｼｯｸM" pitchFamily="50" charset="-128"/>
              </a:rPr>
              <a:t>正弦波</a:t>
            </a:r>
            <a:r>
              <a:rPr lang="ja-JP" altLang="en-US" sz="1600" dirty="0" smtClean="0">
                <a:latin typeface="HGPｺﾞｼｯｸM" pitchFamily="50" charset="-128"/>
              </a:rPr>
              <a:t>インバータ</a:t>
            </a:r>
            <a:endParaRPr lang="ja-JP" altLang="en-US" sz="1600" dirty="0">
              <a:latin typeface="HGPｺﾞｼｯｸM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1908175" y="2060575"/>
            <a:ext cx="360363" cy="441325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rgbClr val="FFC000"/>
              </a:solidFill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5940425" y="1989138"/>
            <a:ext cx="360363" cy="439737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rgbClr val="FFC000"/>
              </a:solidFill>
            </a:endParaRPr>
          </a:p>
        </p:txBody>
      </p:sp>
      <p:sp>
        <p:nvSpPr>
          <p:cNvPr id="15" name="右矢印 14"/>
          <p:cNvSpPr/>
          <p:nvPr/>
        </p:nvSpPr>
        <p:spPr>
          <a:xfrm rot="5400000">
            <a:off x="3387725" y="2668588"/>
            <a:ext cx="360363" cy="439737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rgbClr val="FFC000"/>
              </a:solidFill>
            </a:endParaRPr>
          </a:p>
        </p:txBody>
      </p:sp>
      <p:sp>
        <p:nvSpPr>
          <p:cNvPr id="16" name="右矢印 15"/>
          <p:cNvSpPr/>
          <p:nvPr/>
        </p:nvSpPr>
        <p:spPr>
          <a:xfrm rot="5400000" flipH="1">
            <a:off x="4207669" y="2640806"/>
            <a:ext cx="368300" cy="503238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>
              <a:solidFill>
                <a:srgbClr val="FFC000"/>
              </a:solidFill>
            </a:endParaRPr>
          </a:p>
        </p:txBody>
      </p:sp>
      <p:sp>
        <p:nvSpPr>
          <p:cNvPr id="67595" name="テキスト ボックス 16"/>
          <p:cNvSpPr txBox="1">
            <a:spLocks noChangeArrowheads="1"/>
          </p:cNvSpPr>
          <p:nvPr/>
        </p:nvSpPr>
        <p:spPr bwMode="auto">
          <a:xfrm>
            <a:off x="5555555" y="3068960"/>
            <a:ext cx="3278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400" b="1" dirty="0">
                <a:solidFill>
                  <a:srgbClr val="FF0000"/>
                </a:solidFill>
                <a:latin typeface="HGPｺﾞｼｯｸM" pitchFamily="50" charset="-128"/>
                <a:ea typeface="HGPｺﾞｼｯｸM" pitchFamily="50" charset="-128"/>
              </a:rPr>
              <a:t>電気</a:t>
            </a:r>
            <a:r>
              <a:rPr lang="ja-JP" altLang="en-US" sz="2400" b="1" dirty="0" smtClean="0">
                <a:solidFill>
                  <a:srgbClr val="FF0000"/>
                </a:solidFill>
                <a:latin typeface="HGPｺﾞｼｯｸM" pitchFamily="50" charset="-128"/>
                <a:ea typeface="HGPｺﾞｼｯｸM" pitchFamily="50" charset="-128"/>
              </a:rPr>
              <a:t>自動車用鉛</a:t>
            </a:r>
            <a:r>
              <a:rPr lang="ja-JP" altLang="en-US" sz="2400" b="1" dirty="0">
                <a:solidFill>
                  <a:srgbClr val="FF0000"/>
                </a:solidFill>
                <a:latin typeface="HGPｺﾞｼｯｸM" pitchFamily="50" charset="-128"/>
                <a:ea typeface="HGPｺﾞｼｯｸM" pitchFamily="50" charset="-128"/>
              </a:rPr>
              <a:t>蓄電池</a:t>
            </a:r>
          </a:p>
        </p:txBody>
      </p:sp>
      <p:sp>
        <p:nvSpPr>
          <p:cNvPr id="67596" name="テキスト ボックス 17"/>
          <p:cNvSpPr txBox="1">
            <a:spLocks noChangeArrowheads="1"/>
          </p:cNvSpPr>
          <p:nvPr/>
        </p:nvSpPr>
        <p:spPr bwMode="auto">
          <a:xfrm>
            <a:off x="755576" y="3975447"/>
            <a:ext cx="28071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400" b="1" dirty="0" smtClean="0">
                <a:solidFill>
                  <a:srgbClr val="FF0000"/>
                </a:solidFill>
                <a:latin typeface="HGPｺﾞｼｯｸM" pitchFamily="50" charset="-128"/>
                <a:ea typeface="HGPｺﾞｼｯｸM" pitchFamily="50" charset="-128"/>
              </a:rPr>
              <a:t>太陽</a:t>
            </a:r>
            <a:r>
              <a:rPr lang="ja-JP" altLang="en-US" sz="2400" b="1" dirty="0">
                <a:solidFill>
                  <a:srgbClr val="FF0000"/>
                </a:solidFill>
                <a:latin typeface="HGPｺﾞｼｯｸM" pitchFamily="50" charset="-128"/>
                <a:ea typeface="HGPｺﾞｼｯｸM" pitchFamily="50" charset="-128"/>
              </a:rPr>
              <a:t>電池モジュール</a:t>
            </a:r>
          </a:p>
        </p:txBody>
      </p:sp>
      <p:sp>
        <p:nvSpPr>
          <p:cNvPr id="67597" name="テキスト ボックス 18"/>
          <p:cNvSpPr txBox="1">
            <a:spLocks noChangeArrowheads="1"/>
          </p:cNvSpPr>
          <p:nvPr/>
        </p:nvSpPr>
        <p:spPr bwMode="auto">
          <a:xfrm>
            <a:off x="6300788" y="1124744"/>
            <a:ext cx="27717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165D03"/>
                </a:solidFill>
                <a:latin typeface="HGPｺﾞｼｯｸM" pitchFamily="50" charset="-128"/>
                <a:ea typeface="HGPｺﾞｼｯｸM" pitchFamily="50" charset="-128"/>
              </a:rPr>
              <a:t>LED</a:t>
            </a:r>
            <a:r>
              <a:rPr lang="ja-JP" altLang="en-US" dirty="0" smtClean="0">
                <a:solidFill>
                  <a:srgbClr val="165D03"/>
                </a:solidFill>
                <a:latin typeface="HGPｺﾞｼｯｸM" pitchFamily="50" charset="-128"/>
                <a:ea typeface="HGPｺﾞｼｯｸM" pitchFamily="50" charset="-128"/>
              </a:rPr>
              <a:t>電球</a:t>
            </a:r>
            <a:endParaRPr lang="en-US" altLang="ja-JP" dirty="0">
              <a:solidFill>
                <a:srgbClr val="165D03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eaLnBrk="1" hangingPunct="1"/>
            <a:r>
              <a:rPr lang="ja-JP" altLang="en-US" dirty="0">
                <a:solidFill>
                  <a:srgbClr val="165D03"/>
                </a:solidFill>
                <a:latin typeface="HGPｺﾞｼｯｸM" pitchFamily="50" charset="-128"/>
                <a:ea typeface="HGPｺﾞｼｯｸM" pitchFamily="50" charset="-128"/>
              </a:rPr>
              <a:t>携帯電話充電器</a:t>
            </a:r>
            <a:endParaRPr lang="en-US" altLang="ja-JP" dirty="0">
              <a:solidFill>
                <a:srgbClr val="165D03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eaLnBrk="1" hangingPunct="1"/>
            <a:r>
              <a:rPr lang="ja-JP" altLang="en-US" dirty="0">
                <a:solidFill>
                  <a:srgbClr val="165D03"/>
                </a:solidFill>
                <a:latin typeface="HGPｺﾞｼｯｸM" pitchFamily="50" charset="-128"/>
                <a:ea typeface="HGPｺﾞｼｯｸM" pitchFamily="50" charset="-128"/>
              </a:rPr>
              <a:t>インターネット接続パソコン</a:t>
            </a:r>
            <a:endParaRPr lang="en-US" altLang="ja-JP" dirty="0">
              <a:solidFill>
                <a:srgbClr val="165D03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eaLnBrk="1" hangingPunct="1"/>
            <a:r>
              <a:rPr lang="ja-JP" altLang="en-US" dirty="0">
                <a:solidFill>
                  <a:srgbClr val="165D03"/>
                </a:solidFill>
                <a:latin typeface="HGPｺﾞｼｯｸM" pitchFamily="50" charset="-128"/>
                <a:ea typeface="HGPｺﾞｼｯｸM" pitchFamily="50" charset="-128"/>
              </a:rPr>
              <a:t>液晶テレビ</a:t>
            </a:r>
            <a:endParaRPr lang="en-US" altLang="ja-JP" dirty="0">
              <a:solidFill>
                <a:srgbClr val="165D03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eaLnBrk="1" hangingPunct="1"/>
            <a:r>
              <a:rPr lang="ja-JP" altLang="en-US" dirty="0">
                <a:solidFill>
                  <a:srgbClr val="165D03"/>
                </a:solidFill>
                <a:latin typeface="HGPｺﾞｼｯｸM" pitchFamily="50" charset="-128"/>
                <a:ea typeface="HGPｺﾞｼｯｸM" pitchFamily="50" charset="-128"/>
              </a:rPr>
              <a:t>扇風機</a:t>
            </a:r>
            <a:endParaRPr lang="en-US" altLang="ja-JP" dirty="0">
              <a:solidFill>
                <a:srgbClr val="165D03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pPr eaLnBrk="1" hangingPunct="1"/>
            <a:r>
              <a:rPr lang="ja-JP" altLang="en-US" dirty="0">
                <a:solidFill>
                  <a:srgbClr val="165D03"/>
                </a:solidFill>
                <a:latin typeface="HGPｺﾞｼｯｸM" pitchFamily="50" charset="-128"/>
                <a:ea typeface="HGPｺﾞｼｯｸM" pitchFamily="50" charset="-128"/>
              </a:rPr>
              <a:t>電子レンジなど</a:t>
            </a:r>
          </a:p>
        </p:txBody>
      </p:sp>
      <p:sp>
        <p:nvSpPr>
          <p:cNvPr id="67598" name="テキスト ボックス 20"/>
          <p:cNvSpPr txBox="1">
            <a:spLocks noChangeArrowheads="1"/>
          </p:cNvSpPr>
          <p:nvPr/>
        </p:nvSpPr>
        <p:spPr bwMode="auto">
          <a:xfrm>
            <a:off x="1907704" y="5805264"/>
            <a:ext cx="33123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東海大学ソーラーカーチームが</a:t>
            </a:r>
            <a:endParaRPr lang="en-US" altLang="ja-JP" dirty="0">
              <a:latin typeface="HGPｺﾞｼｯｸM" pitchFamily="50" charset="-128"/>
              <a:ea typeface="HGPｺﾞｼｯｸM" pitchFamily="50" charset="-128"/>
            </a:endParaRPr>
          </a:p>
          <a:p>
            <a:pPr algn="r" eaLnBrk="1" hangingPunct="1"/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太陽光発電システム</a:t>
            </a:r>
            <a:r>
              <a:rPr lang="ja-JP" altLang="en-US" dirty="0">
                <a:latin typeface="HGPｺﾞｼｯｸM" pitchFamily="50" charset="-128"/>
                <a:ea typeface="HGPｺﾞｼｯｸM" pitchFamily="50" charset="-128"/>
              </a:rPr>
              <a:t>をデザイン</a:t>
            </a:r>
          </a:p>
        </p:txBody>
      </p:sp>
      <p:sp>
        <p:nvSpPr>
          <p:cNvPr id="67599" name="テキスト ボックス 21"/>
          <p:cNvSpPr txBox="1">
            <a:spLocks noChangeArrowheads="1"/>
          </p:cNvSpPr>
          <p:nvPr/>
        </p:nvSpPr>
        <p:spPr bwMode="auto">
          <a:xfrm>
            <a:off x="5364088" y="3429000"/>
            <a:ext cx="377991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dirty="0">
                <a:latin typeface="HGPｺﾞｼｯｸM" pitchFamily="50" charset="-128"/>
                <a:ea typeface="HGPｺﾞｼｯｸM" pitchFamily="50" charset="-128"/>
              </a:rPr>
              <a:t>ディープサイクル（深放電）用途に</a:t>
            </a:r>
            <a:r>
              <a:rPr lang="ja-JP" altLang="en-US" dirty="0" smtClean="0">
                <a:latin typeface="HGPｺﾞｼｯｸM" pitchFamily="50" charset="-128"/>
                <a:ea typeface="HGPｺﾞｼｯｸM" pitchFamily="50" charset="-128"/>
              </a:rPr>
              <a:t>強くパワフルな、</a:t>
            </a:r>
            <a:r>
              <a:rPr lang="en-US" altLang="ja-JP" dirty="0" smtClean="0">
                <a:latin typeface="HGPｺﾞｼｯｸM" pitchFamily="50" charset="-128"/>
                <a:ea typeface="HGPｺﾞｼｯｸM" pitchFamily="50" charset="-128"/>
              </a:rPr>
              <a:t>EC-FV1260</a:t>
            </a:r>
            <a:r>
              <a:rPr lang="ja-JP" altLang="en-US" dirty="0">
                <a:latin typeface="HGPｺﾞｼｯｸM" pitchFamily="50" charset="-128"/>
                <a:ea typeface="HGPｺﾞｼｯｸM" pitchFamily="50" charset="-128"/>
              </a:rPr>
              <a:t>を</a:t>
            </a:r>
            <a:r>
              <a:rPr lang="en-US" altLang="ja-JP" dirty="0">
                <a:latin typeface="HGPｺﾞｼｯｸM" pitchFamily="50" charset="-128"/>
                <a:ea typeface="HGPｺﾞｼｯｸM" pitchFamily="50" charset="-128"/>
              </a:rPr>
              <a:t>4</a:t>
            </a:r>
            <a:r>
              <a:rPr lang="ja-JP" altLang="en-US" dirty="0">
                <a:latin typeface="HGPｺﾞｼｯｸM" pitchFamily="50" charset="-128"/>
                <a:ea typeface="HGPｺﾞｼｯｸM" pitchFamily="50" charset="-128"/>
              </a:rPr>
              <a:t>個使用</a:t>
            </a:r>
            <a:r>
              <a:rPr lang="en-US" altLang="ja-JP" sz="1400" dirty="0">
                <a:latin typeface="HGPｺﾞｼｯｸM" pitchFamily="50" charset="-128"/>
                <a:ea typeface="HGPｺﾞｼｯｸM" pitchFamily="50" charset="-128"/>
              </a:rPr>
              <a:t/>
            </a:r>
            <a:br>
              <a:rPr lang="en-US" altLang="ja-JP" sz="1400" dirty="0">
                <a:latin typeface="HGPｺﾞｼｯｸM" pitchFamily="50" charset="-128"/>
                <a:ea typeface="HGPｺﾞｼｯｸM" pitchFamily="50" charset="-128"/>
              </a:rPr>
            </a:br>
            <a:endParaRPr lang="en-US" altLang="ja-JP" sz="1400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5496" y="4320902"/>
            <a:ext cx="5112122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HGPｺﾞｼｯｸM" pitchFamily="50" charset="-128"/>
                <a:ea typeface="HGPｺﾞｼｯｸM" pitchFamily="50" charset="-128"/>
              </a:rPr>
              <a:t>独自のセル構造で世界最高水準の変換効率を達成</a:t>
            </a:r>
            <a:r>
              <a:rPr lang="en-US" altLang="ja-JP" sz="1600" dirty="0">
                <a:latin typeface="HGPｺﾞｼｯｸM" pitchFamily="50" charset="-128"/>
                <a:ea typeface="HGPｺﾞｼｯｸM" pitchFamily="50" charset="-128"/>
              </a:rPr>
              <a:t/>
            </a:r>
            <a:br>
              <a:rPr lang="en-US" altLang="ja-JP" sz="1600" dirty="0">
                <a:latin typeface="HGPｺﾞｼｯｸM" pitchFamily="50" charset="-128"/>
                <a:ea typeface="HGPｺﾞｼｯｸM" pitchFamily="50" charset="-128"/>
              </a:rPr>
            </a:br>
            <a:r>
              <a:rPr lang="en-US" altLang="ja-JP" sz="1050" dirty="0">
                <a:latin typeface="HGPｺﾞｼｯｸM" pitchFamily="50" charset="-128"/>
                <a:ea typeface="HGPｺﾞｼｯｸM" pitchFamily="50" charset="-128"/>
              </a:rPr>
              <a:t>※2011</a:t>
            </a:r>
            <a:r>
              <a:rPr lang="ja-JP" altLang="en-US" sz="1050" dirty="0">
                <a:latin typeface="HGPｺﾞｼｯｸM" pitchFamily="50" charset="-128"/>
                <a:ea typeface="HGPｺﾞｼｯｸM" pitchFamily="50" charset="-128"/>
              </a:rPr>
              <a:t>年</a:t>
            </a:r>
            <a:r>
              <a:rPr lang="en-US" altLang="ja-JP" sz="1050" dirty="0">
                <a:latin typeface="HGPｺﾞｼｯｸM" pitchFamily="50" charset="-128"/>
                <a:ea typeface="HGPｺﾞｼｯｸM" pitchFamily="50" charset="-128"/>
              </a:rPr>
              <a:t>3</a:t>
            </a:r>
            <a:r>
              <a:rPr lang="ja-JP" altLang="en-US" sz="1050" dirty="0">
                <a:latin typeface="HGPｺﾞｼｯｸM" pitchFamily="50" charset="-128"/>
                <a:ea typeface="HGPｺﾞｼｯｸM" pitchFamily="50" charset="-128"/>
              </a:rPr>
              <a:t>月、量産型太陽電池の住宅用太陽電池として</a:t>
            </a:r>
            <a:endParaRPr lang="en-US" altLang="ja-JP" sz="1050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762419" y="428540"/>
            <a:ext cx="761779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ソーラーカー技術で震災</a:t>
            </a:r>
            <a:r>
              <a:rPr lang="ja-JP" alt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rPr>
              <a:t>復興</a:t>
            </a:r>
            <a:endParaRPr lang="en-US" altLang="ja-JP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03441" name="テキスト ボックス 22"/>
          <p:cNvSpPr txBox="1">
            <a:spLocks noChangeArrowheads="1"/>
          </p:cNvSpPr>
          <p:nvPr/>
        </p:nvSpPr>
        <p:spPr bwMode="auto">
          <a:xfrm>
            <a:off x="1691680" y="4953942"/>
            <a:ext cx="37444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3.11</a:t>
            </a:r>
            <a:r>
              <a:rPr lang="ja-JP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生活復興支援プロジェクトとして</a:t>
            </a:r>
            <a:endParaRPr lang="en-US" altLang="ja-JP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ja-JP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岩手県</a:t>
            </a:r>
            <a:r>
              <a:rPr lang="ja-JP" altLang="en-US" b="1" dirty="0">
                <a:solidFill>
                  <a:srgbClr val="FF0000"/>
                </a:solidFill>
                <a:latin typeface="+mj-ea"/>
                <a:ea typeface="+mj-ea"/>
              </a:rPr>
              <a:t>大船渡市・宮城県石巻市</a:t>
            </a:r>
            <a:r>
              <a:rPr lang="ja-JP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に</a:t>
            </a:r>
            <a:endParaRPr lang="en-US" altLang="ja-JP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ja-JP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応急公民館などを</a:t>
            </a:r>
            <a:r>
              <a:rPr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2</a:t>
            </a:r>
            <a:r>
              <a:rPr lang="ja-JP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棟建設</a:t>
            </a:r>
            <a:endParaRPr lang="ja-JP" altLang="en-US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1" name="テキスト ボックス 17"/>
          <p:cNvSpPr txBox="1">
            <a:spLocks noChangeArrowheads="1"/>
          </p:cNvSpPr>
          <p:nvPr/>
        </p:nvSpPr>
        <p:spPr bwMode="auto">
          <a:xfrm>
            <a:off x="29426" y="3645024"/>
            <a:ext cx="1731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400" b="1" dirty="0" smtClean="0">
                <a:solidFill>
                  <a:srgbClr val="FF0000"/>
                </a:solidFill>
                <a:latin typeface="HGPｺﾞｼｯｸM" pitchFamily="50" charset="-128"/>
                <a:ea typeface="HGPｺﾞｼｯｸM" pitchFamily="50" charset="-128"/>
              </a:rPr>
              <a:t>三洋電機製</a:t>
            </a:r>
            <a:endParaRPr lang="ja-JP" altLang="en-US" sz="2400" b="1" dirty="0">
              <a:solidFill>
                <a:srgbClr val="FF0000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22" name="テキスト ボックス 17"/>
          <p:cNvSpPr txBox="1">
            <a:spLocks noChangeArrowheads="1"/>
          </p:cNvSpPr>
          <p:nvPr/>
        </p:nvSpPr>
        <p:spPr bwMode="auto">
          <a:xfrm>
            <a:off x="4932363" y="2780928"/>
            <a:ext cx="20281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400" b="1" dirty="0" smtClean="0">
                <a:solidFill>
                  <a:srgbClr val="FF0000"/>
                </a:solidFill>
                <a:latin typeface="HGPｺﾞｼｯｸM" pitchFamily="50" charset="-128"/>
                <a:ea typeface="HGPｺﾞｼｯｸM" pitchFamily="50" charset="-128"/>
              </a:rPr>
              <a:t>パナソニック製</a:t>
            </a:r>
            <a:endParaRPr lang="ja-JP" altLang="en-US" sz="2400" b="1" dirty="0">
              <a:solidFill>
                <a:srgbClr val="FF0000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141105"/>
            <a:ext cx="3779912" cy="2434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テキスト ボックス 22"/>
          <p:cNvSpPr txBox="1"/>
          <p:nvPr/>
        </p:nvSpPr>
        <p:spPr>
          <a:xfrm>
            <a:off x="1547664" y="6444044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http://deka.challe.u-tokai.ac.jp/3.11lcp/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図表 1"/>
          <p:cNvGraphicFramePr/>
          <p:nvPr/>
        </p:nvGraphicFramePr>
        <p:xfrm>
          <a:off x="1979712" y="980728"/>
          <a:ext cx="518457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角丸四角形吹き出し 2"/>
          <p:cNvSpPr/>
          <p:nvPr/>
        </p:nvSpPr>
        <p:spPr>
          <a:xfrm rot="5400000">
            <a:off x="7164053" y="2637147"/>
            <a:ext cx="1224606" cy="2376264"/>
          </a:xfrm>
          <a:prstGeom prst="wedgeRoundRectCallout">
            <a:avLst>
              <a:gd name="adj1" fmla="val 9376"/>
              <a:gd name="adj2" fmla="val 8725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>
              <a:defRPr/>
            </a:pPr>
            <a:r>
              <a:rPr lang="ja-JP" altLang="en-US" sz="2000" b="1" dirty="0" smtClean="0">
                <a:solidFill>
                  <a:srgbClr val="000000"/>
                </a:solidFill>
                <a:latin typeface="HGPｺﾞｼｯｸM" pitchFamily="50" charset="-128"/>
              </a:rPr>
              <a:t>地球温暖化が原因とされる海面上昇や異常気象が深刻化を抑止</a:t>
            </a:r>
            <a:endParaRPr lang="en-US" altLang="ja-JP" sz="2000" b="1" dirty="0">
              <a:solidFill>
                <a:srgbClr val="000000"/>
              </a:solidFill>
              <a:latin typeface="HGPｺﾞｼｯｸM" pitchFamily="50" charset="-128"/>
            </a:endParaRPr>
          </a:p>
        </p:txBody>
      </p:sp>
      <p:sp>
        <p:nvSpPr>
          <p:cNvPr id="5" name="角丸四角形吹き出し 4"/>
          <p:cNvSpPr/>
          <p:nvPr/>
        </p:nvSpPr>
        <p:spPr>
          <a:xfrm rot="5400000">
            <a:off x="748790" y="2414106"/>
            <a:ext cx="1201092" cy="2268862"/>
          </a:xfrm>
          <a:prstGeom prst="wedgeRoundRectCallout">
            <a:avLst>
              <a:gd name="adj1" fmla="val 2790"/>
              <a:gd name="adj2" fmla="val -6947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r>
              <a:rPr lang="ja-JP" altLang="en-US" sz="2000" b="1" dirty="0" smtClean="0">
                <a:solidFill>
                  <a:schemeClr val="tx1"/>
                </a:solidFill>
                <a:latin typeface="HGPｺﾞｼｯｸM" pitchFamily="50" charset="-128"/>
                <a:ea typeface="HGPｺﾞｼｯｸM" pitchFamily="50" charset="-128"/>
              </a:rPr>
              <a:t>創エネ＋蓄エネ＋省エネなどの技術を高める</a:t>
            </a:r>
            <a:endParaRPr lang="en-US" altLang="ja-JP" sz="2000" b="1" dirty="0">
              <a:solidFill>
                <a:schemeClr val="tx1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7" name="角丸四角形吹き出し 6"/>
          <p:cNvSpPr>
            <a:spLocks noChangeArrowheads="1"/>
          </p:cNvSpPr>
          <p:nvPr/>
        </p:nvSpPr>
        <p:spPr bwMode="auto">
          <a:xfrm rot="16200000">
            <a:off x="6547482" y="589422"/>
            <a:ext cx="1233612" cy="2448272"/>
          </a:xfrm>
          <a:prstGeom prst="wedgeRoundRectCallout">
            <a:avLst>
              <a:gd name="adj1" fmla="val -1565"/>
              <a:gd name="adj2" fmla="val -7576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eaVert" anchor="ctr"/>
          <a:lstStyle/>
          <a:p>
            <a:pPr>
              <a:defRPr/>
            </a:pPr>
            <a:r>
              <a:rPr lang="ja-JP" altLang="en-US" sz="2000" b="1" dirty="0" smtClean="0">
                <a:solidFill>
                  <a:schemeClr val="dk1"/>
                </a:solidFill>
                <a:latin typeface="HGPｺﾞｼｯｸM" pitchFamily="50" charset="-128"/>
                <a:ea typeface="HGPｺﾞｼｯｸM" pitchFamily="50" charset="-128"/>
              </a:rPr>
              <a:t>太陽光発電などによる持続可能なエネルギー社会を実現する</a:t>
            </a:r>
            <a:endParaRPr lang="en-US" altLang="ja-JP" sz="2000" b="1" dirty="0">
              <a:solidFill>
                <a:schemeClr val="dk1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1520" y="4797152"/>
            <a:ext cx="8640960" cy="20608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Wingdings" pitchFamily="2" charset="2"/>
              <a:buChar char="Ø"/>
            </a:pPr>
            <a:r>
              <a:rPr lang="ja-JP" altLang="en-US" sz="2400" b="1" dirty="0" smtClean="0">
                <a:latin typeface="HGPｺﾞｼｯｸM" pitchFamily="50" charset="-128"/>
                <a:ea typeface="HGPｺﾞｼｯｸM" pitchFamily="50" charset="-128"/>
              </a:rPr>
              <a:t>パナソニック、東レをはじめとする産学連携で世界最高峰のソーラーカーレースに挑み、日本が得意とするものつくりの技術力を世界にアピールしたい</a:t>
            </a:r>
            <a:endParaRPr lang="en-US" altLang="ja-JP" sz="2400" b="1" dirty="0" smtClean="0">
              <a:latin typeface="HGPｺﾞｼｯｸM" pitchFamily="50" charset="-128"/>
              <a:ea typeface="HGPｺﾞｼｯｸM" pitchFamily="50" charset="-128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ja-JP" sz="2400" b="1" dirty="0" smtClean="0">
                <a:solidFill>
                  <a:srgbClr val="FF0000"/>
                </a:solidFill>
                <a:latin typeface="HGPｺﾞｼｯｸM" pitchFamily="50" charset="-128"/>
                <a:ea typeface="HGPｺﾞｼｯｸM" pitchFamily="50" charset="-128"/>
              </a:rPr>
              <a:t>CO</a:t>
            </a:r>
            <a:r>
              <a:rPr lang="ja-JP" altLang="en-US" sz="2400" b="1" dirty="0" smtClean="0">
                <a:solidFill>
                  <a:srgbClr val="FF0000"/>
                </a:solidFill>
                <a:latin typeface="HGPｺﾞｼｯｸM" pitchFamily="50" charset="-128"/>
                <a:ea typeface="HGPｺﾞｼｯｸM" pitchFamily="50" charset="-128"/>
              </a:rPr>
              <a:t>₂排出ゼロ</a:t>
            </a:r>
            <a:r>
              <a:rPr lang="en-US" altLang="ja-JP" sz="2400" b="1" dirty="0" smtClean="0">
                <a:latin typeface="HGPｺﾞｼｯｸM" pitchFamily="50" charset="-128"/>
                <a:ea typeface="HGPｺﾞｼｯｸM" pitchFamily="50" charset="-128"/>
              </a:rPr>
              <a:t>&amp;</a:t>
            </a:r>
            <a:r>
              <a:rPr lang="ja-JP" altLang="en-US" sz="2400" b="1" dirty="0" smtClean="0">
                <a:solidFill>
                  <a:srgbClr val="FF0000"/>
                </a:solidFill>
                <a:latin typeface="HGPｺﾞｼｯｸM" pitchFamily="50" charset="-128"/>
                <a:ea typeface="HGPｺﾞｼｯｸM" pitchFamily="50" charset="-128"/>
              </a:rPr>
              <a:t>燃費無限大</a:t>
            </a:r>
            <a:r>
              <a:rPr lang="ja-JP" altLang="en-US" sz="2400" b="1" dirty="0" smtClean="0">
                <a:latin typeface="HGPｺﾞｼｯｸM" pitchFamily="50" charset="-128"/>
                <a:ea typeface="HGPｺﾞｼｯｸM" pitchFamily="50" charset="-128"/>
              </a:rPr>
              <a:t>という究極の環境性能をもつ「ソーラーカー」を高性能化することで、実用化に近づけたい</a:t>
            </a:r>
            <a:endParaRPr lang="en-US" altLang="ja-JP" sz="2400" b="1" dirty="0" smtClean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98607" y="312290"/>
            <a:ext cx="81467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国際ソーラーカー大会参戦</a:t>
            </a:r>
            <a:r>
              <a:rPr lang="ja-JP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の目的</a:t>
            </a:r>
            <a:endParaRPr lang="ja-JP" alt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68616" name="テキスト ボックス 10"/>
          <p:cNvSpPr txBox="1">
            <a:spLocks noChangeArrowheads="1"/>
          </p:cNvSpPr>
          <p:nvPr/>
        </p:nvSpPr>
        <p:spPr bwMode="auto">
          <a:xfrm>
            <a:off x="107504" y="1282403"/>
            <a:ext cx="32639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4000" b="1" u="sng" dirty="0">
                <a:solidFill>
                  <a:srgbClr val="FF0000"/>
                </a:solidFill>
                <a:latin typeface="HGPｺﾞｼｯｸM" pitchFamily="50" charset="-128"/>
                <a:ea typeface="HGPｺﾞｼｯｸM" pitchFamily="50" charset="-128"/>
              </a:rPr>
              <a:t>未来への挑戦</a:t>
            </a:r>
          </a:p>
        </p:txBody>
      </p:sp>
      <p:sp>
        <p:nvSpPr>
          <p:cNvPr id="68617" name="テキスト ボックス 14"/>
          <p:cNvSpPr txBox="1">
            <a:spLocks noChangeArrowheads="1"/>
          </p:cNvSpPr>
          <p:nvPr/>
        </p:nvSpPr>
        <p:spPr bwMode="auto">
          <a:xfrm>
            <a:off x="539552" y="6657945"/>
            <a:ext cx="8069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000" b="1" dirty="0">
                <a:latin typeface="HGPｺﾞｼｯｸM" pitchFamily="50" charset="-128"/>
                <a:ea typeface="HGPｺﾞｼｯｸM" pitchFamily="50" charset="-128"/>
              </a:rPr>
              <a:t>　</a:t>
            </a:r>
            <a:endParaRPr lang="en-US" altLang="ja-JP" sz="2400" b="1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16" name="下矢印 15"/>
          <p:cNvSpPr/>
          <p:nvPr/>
        </p:nvSpPr>
        <p:spPr>
          <a:xfrm>
            <a:off x="3995936" y="4221088"/>
            <a:ext cx="1152128" cy="72008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38131127"/>
              </p:ext>
            </p:extLst>
          </p:nvPr>
        </p:nvGraphicFramePr>
        <p:xfrm>
          <a:off x="4139952" y="1988840"/>
          <a:ext cx="5472540" cy="3867175"/>
        </p:xfrm>
        <a:graphic>
          <a:graphicData uri="http://schemas.openxmlformats.org/presentationml/2006/ole">
            <p:oleObj spid="_x0000_s1085" name="Acrobat Document" r:id="rId4" imgW="10703880" imgH="7550280" progId="AcroExch.Document.7">
              <p:embed/>
            </p:oleObj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1755775" y="2513013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115616" y="332656"/>
            <a:ext cx="802838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World Solar Challenge</a:t>
            </a:r>
            <a:endParaRPr lang="ja-JP" alt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1844824"/>
            <a:ext cx="4032448" cy="4845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1313" indent="-341313" fontAlgn="auto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336666"/>
              </a:buClr>
              <a:buSzPct val="7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ja-JP" altLang="en-US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ea typeface="+mn-ea"/>
              </a:rPr>
              <a:t>◇</a:t>
            </a:r>
            <a:r>
              <a:rPr lang="en-US" altLang="ja-JP" sz="2000" b="1" dirty="0">
                <a:solidFill>
                  <a:srgbClr val="000000"/>
                </a:solidFill>
                <a:latin typeface="HGPｺﾞｼｯｸM" pitchFamily="50" charset="-128"/>
                <a:ea typeface="ＤＨＰ平成ゴシックW5" pitchFamily="2" charset="-128"/>
              </a:rPr>
              <a:t>World Solar Challenge: WSC</a:t>
            </a:r>
            <a:r>
              <a:rPr lang="ja-JP" altLang="en-US" sz="2000" b="1" dirty="0">
                <a:solidFill>
                  <a:srgbClr val="000000"/>
                </a:solidFill>
                <a:latin typeface="HGPｺﾞｼｯｸM" pitchFamily="50" charset="-128"/>
                <a:ea typeface="ＤＨＰ平成ゴシックW5" pitchFamily="2" charset="-128"/>
              </a:rPr>
              <a:t>は</a:t>
            </a:r>
            <a:r>
              <a:rPr lang="en-US" altLang="ja-JP" sz="2000" b="1" dirty="0">
                <a:solidFill>
                  <a:srgbClr val="000000"/>
                </a:solidFill>
                <a:latin typeface="HGPｺﾞｼｯｸM" pitchFamily="50" charset="-128"/>
                <a:ea typeface="ＤＨＰ平成ゴシックW5" pitchFamily="2" charset="-128"/>
              </a:rPr>
              <a:t>1987年から始まった</a:t>
            </a:r>
            <a:r>
              <a:rPr lang="ja-JP" altLang="en-US" sz="2000" b="1" dirty="0">
                <a:solidFill>
                  <a:srgbClr val="000000"/>
                </a:solidFill>
                <a:latin typeface="HGPｺﾞｼｯｸM" pitchFamily="50" charset="-128"/>
                <a:ea typeface="ＤＨＰ平成ゴシックW5" pitchFamily="2" charset="-128"/>
              </a:rPr>
              <a:t>世界最高峰の</a:t>
            </a:r>
            <a:r>
              <a:rPr lang="ja-JP" altLang="en-US" sz="2000" b="1" dirty="0" smtClean="0">
                <a:solidFill>
                  <a:srgbClr val="000000"/>
                </a:solidFill>
                <a:latin typeface="HGPｺﾞｼｯｸM" pitchFamily="50" charset="-128"/>
                <a:ea typeface="ＤＨＰ平成ゴシックW5" pitchFamily="2" charset="-128"/>
              </a:rPr>
              <a:t>ソーラーカーレース</a:t>
            </a:r>
            <a:endParaRPr lang="en-US" altLang="ja-JP" sz="400" b="1" dirty="0">
              <a:solidFill>
                <a:srgbClr val="000000"/>
              </a:solidFill>
              <a:latin typeface="HGPｺﾞｼｯｸM" pitchFamily="50" charset="-128"/>
              <a:ea typeface="ＤＨＰ平成ゴシックW5" pitchFamily="2" charset="-128"/>
            </a:endParaRPr>
          </a:p>
          <a:p>
            <a:pPr marL="341313" indent="-341313" fontAlgn="auto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336666"/>
              </a:buClr>
              <a:buSzPct val="7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ja-JP" altLang="en-US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GPｺﾞｼｯｸM" pitchFamily="50" charset="-128"/>
                <a:ea typeface="ＤＨＰ平成ゴシックW5" pitchFamily="2" charset="-128"/>
              </a:rPr>
              <a:t>◇</a:t>
            </a:r>
            <a:r>
              <a:rPr lang="ja-JP" altLang="en-US" sz="2000" b="1" dirty="0">
                <a:solidFill>
                  <a:srgbClr val="000000"/>
                </a:solidFill>
                <a:latin typeface="HGPｺﾞｼｯｸM" pitchFamily="50" charset="-128"/>
                <a:ea typeface="ＤＨＰ平成ゴシックW5" pitchFamily="2" charset="-128"/>
              </a:rPr>
              <a:t>オーストラリアの</a:t>
            </a:r>
            <a:r>
              <a:rPr lang="en-US" altLang="ja-JP" sz="2000" b="1" dirty="0">
                <a:solidFill>
                  <a:srgbClr val="000000"/>
                </a:solidFill>
                <a:latin typeface="HGPｺﾞｼｯｸM" pitchFamily="50" charset="-128"/>
                <a:ea typeface="ＤＨＰ平成ゴシックW5" pitchFamily="2" charset="-128"/>
              </a:rPr>
              <a:t>Darwin</a:t>
            </a:r>
            <a:r>
              <a:rPr lang="ja-JP" altLang="en-US" sz="2000" b="1" dirty="0">
                <a:solidFill>
                  <a:srgbClr val="000000"/>
                </a:solidFill>
                <a:latin typeface="HGPｺﾞｼｯｸM" pitchFamily="50" charset="-128"/>
                <a:ea typeface="ＤＨＰ平成ゴシックW5" pitchFamily="2" charset="-128"/>
              </a:rPr>
              <a:t>から</a:t>
            </a:r>
            <a:r>
              <a:rPr lang="en-US" altLang="ja-JP" sz="2000" b="1" dirty="0">
                <a:solidFill>
                  <a:srgbClr val="000000"/>
                </a:solidFill>
                <a:latin typeface="HGPｺﾞｼｯｸM" pitchFamily="50" charset="-128"/>
                <a:ea typeface="ＤＨＰ平成ゴシックW5" pitchFamily="2" charset="-128"/>
              </a:rPr>
              <a:t>Adelaide</a:t>
            </a:r>
            <a:r>
              <a:rPr lang="ja-JP" altLang="en-US" sz="2000" b="1" dirty="0" err="1" smtClean="0">
                <a:solidFill>
                  <a:srgbClr val="000000"/>
                </a:solidFill>
                <a:latin typeface="HGPｺﾞｼｯｸM" pitchFamily="50" charset="-128"/>
                <a:ea typeface="ＤＨＰ平成ゴシックW5" pitchFamily="2" charset="-128"/>
              </a:rPr>
              <a:t>までの</a:t>
            </a:r>
            <a:r>
              <a:rPr lang="en-US" altLang="ja-JP" sz="2000" b="1" dirty="0" smtClean="0">
                <a:solidFill>
                  <a:srgbClr val="000000"/>
                </a:solidFill>
                <a:latin typeface="HGPｺﾞｼｯｸM" pitchFamily="50" charset="-128"/>
                <a:ea typeface="ＤＨＰ平成ゴシックW5" pitchFamily="2" charset="-128"/>
              </a:rPr>
              <a:t>3000 </a:t>
            </a:r>
            <a:r>
              <a:rPr lang="en-US" altLang="ja-JP" sz="2000" b="1" dirty="0">
                <a:solidFill>
                  <a:srgbClr val="000000"/>
                </a:solidFill>
                <a:latin typeface="HGPｺﾞｼｯｸM" pitchFamily="50" charset="-128"/>
                <a:ea typeface="ＤＨＰ平成ゴシックW5" pitchFamily="2" charset="-128"/>
              </a:rPr>
              <a:t>km</a:t>
            </a:r>
            <a:r>
              <a:rPr lang="ja-JP" altLang="en-US" sz="2000" b="1" dirty="0">
                <a:solidFill>
                  <a:srgbClr val="000000"/>
                </a:solidFill>
                <a:latin typeface="HGPｺﾞｼｯｸM" pitchFamily="50" charset="-128"/>
                <a:ea typeface="ＤＨＰ平成ゴシックW5" pitchFamily="2" charset="-128"/>
              </a:rPr>
              <a:t>を縦断する時間を</a:t>
            </a:r>
            <a:r>
              <a:rPr lang="ja-JP" altLang="en-US" sz="2000" b="1" dirty="0" smtClean="0">
                <a:solidFill>
                  <a:srgbClr val="000000"/>
                </a:solidFill>
                <a:latin typeface="HGPｺﾞｼｯｸM" pitchFamily="50" charset="-128"/>
                <a:ea typeface="ＤＨＰ平成ゴシックW5" pitchFamily="2" charset="-128"/>
              </a:rPr>
              <a:t>競う</a:t>
            </a:r>
            <a:endParaRPr lang="en-US" altLang="ja-JP" sz="400" b="1" dirty="0">
              <a:solidFill>
                <a:srgbClr val="000000"/>
              </a:solidFill>
              <a:latin typeface="HGPｺﾞｼｯｸM" pitchFamily="50" charset="-128"/>
              <a:ea typeface="ＤＨＰ平成ゴシックW5" pitchFamily="2" charset="-128"/>
            </a:endParaRPr>
          </a:p>
          <a:p>
            <a:pPr marL="341313" indent="-341313" fontAlgn="auto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336666"/>
              </a:buClr>
              <a:buSzPct val="7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ja-JP" altLang="en-US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GPｺﾞｼｯｸM" pitchFamily="50" charset="-128"/>
                <a:ea typeface="ＤＨＰ平成ゴシックW5" pitchFamily="2" charset="-128"/>
              </a:rPr>
              <a:t>◇</a:t>
            </a:r>
            <a:r>
              <a:rPr lang="ja-JP" altLang="en-US" sz="2000" b="1" dirty="0">
                <a:solidFill>
                  <a:srgbClr val="000000"/>
                </a:solidFill>
                <a:latin typeface="HGPｺﾞｼｯｸM" pitchFamily="50" charset="-128"/>
                <a:ea typeface="ＤＨＰ平成ゴシックW5" pitchFamily="2" charset="-128"/>
              </a:rPr>
              <a:t>走行に利用できるエネルギーは太陽光</a:t>
            </a:r>
            <a:r>
              <a:rPr lang="ja-JP" altLang="en-US" sz="2000" b="1" dirty="0" smtClean="0">
                <a:solidFill>
                  <a:srgbClr val="000000"/>
                </a:solidFill>
                <a:latin typeface="HGPｺﾞｼｯｸM" pitchFamily="50" charset="-128"/>
                <a:ea typeface="ＤＨＰ平成ゴシックW5" pitchFamily="2" charset="-128"/>
              </a:rPr>
              <a:t>のみ</a:t>
            </a:r>
            <a:endParaRPr lang="en-US" altLang="ja-JP" sz="800" b="1" dirty="0">
              <a:solidFill>
                <a:srgbClr val="000000"/>
              </a:solidFill>
              <a:latin typeface="HGPｺﾞｼｯｸM" pitchFamily="50" charset="-128"/>
              <a:ea typeface="ＤＨＰ平成ゴシックW5" pitchFamily="2" charset="-128"/>
            </a:endParaRPr>
          </a:p>
          <a:p>
            <a:pPr marL="341313" indent="-341313" fontAlgn="auto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336666"/>
              </a:buClr>
              <a:buSzPct val="7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ja-JP" altLang="en-US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GPｺﾞｼｯｸM" pitchFamily="50" charset="-128"/>
                <a:ea typeface="ＤＨＰ平成ゴシックW5" pitchFamily="2" charset="-128"/>
              </a:rPr>
              <a:t>◇</a:t>
            </a:r>
            <a:r>
              <a:rPr lang="en-US" altLang="ja-JP" sz="2000" b="1" dirty="0" smtClean="0">
                <a:solidFill>
                  <a:srgbClr val="000000"/>
                </a:solidFill>
                <a:latin typeface="HGPｺﾞｼｯｸM" pitchFamily="50" charset="-128"/>
                <a:ea typeface="ＤＨＰ平成ゴシックW5" pitchFamily="2" charset="-128"/>
              </a:rPr>
              <a:t>2011</a:t>
            </a:r>
            <a:r>
              <a:rPr lang="ja-JP" altLang="en-US" sz="2000" b="1" dirty="0" smtClean="0">
                <a:solidFill>
                  <a:srgbClr val="000000"/>
                </a:solidFill>
                <a:latin typeface="HGPｺﾞｼｯｸM" pitchFamily="50" charset="-128"/>
                <a:ea typeface="ＤＨＰ平成ゴシックW5" pitchFamily="2" charset="-128"/>
              </a:rPr>
              <a:t>年大会</a:t>
            </a:r>
            <a:r>
              <a:rPr lang="ja-JP" altLang="en-US" sz="2000" b="1" dirty="0">
                <a:solidFill>
                  <a:srgbClr val="000000"/>
                </a:solidFill>
                <a:latin typeface="HGPｺﾞｼｯｸM" pitchFamily="50" charset="-128"/>
                <a:ea typeface="ＤＨＰ平成ゴシックW5" pitchFamily="2" charset="-128"/>
              </a:rPr>
              <a:t>に</a:t>
            </a:r>
            <a:r>
              <a:rPr lang="ja-JP" altLang="en-US" sz="2000" b="1" dirty="0" smtClean="0">
                <a:solidFill>
                  <a:srgbClr val="000000"/>
                </a:solidFill>
                <a:latin typeface="HGPｺﾞｼｯｸM" pitchFamily="50" charset="-128"/>
                <a:ea typeface="ＤＨＰ平成ゴシックW5" pitchFamily="2" charset="-128"/>
              </a:rPr>
              <a:t>は、</a:t>
            </a:r>
            <a:r>
              <a:rPr lang="en-US" altLang="ja-JP" sz="2000" b="1" dirty="0" smtClean="0">
                <a:solidFill>
                  <a:srgbClr val="000000"/>
                </a:solidFill>
                <a:latin typeface="HGPｺﾞｼｯｸM" pitchFamily="50" charset="-128"/>
                <a:ea typeface="ＤＨＰ平成ゴシックW5" pitchFamily="2" charset="-128"/>
              </a:rPr>
              <a:t>20</a:t>
            </a:r>
            <a:r>
              <a:rPr lang="ja-JP" altLang="en-US" sz="2000" b="1" dirty="0" smtClean="0">
                <a:solidFill>
                  <a:srgbClr val="000000"/>
                </a:solidFill>
                <a:latin typeface="HGPｺﾞｼｯｸM" pitchFamily="50" charset="-128"/>
                <a:ea typeface="ＤＨＰ平成ゴシックW5" pitchFamily="2" charset="-128"/>
              </a:rPr>
              <a:t>の国と地域から</a:t>
            </a:r>
            <a:r>
              <a:rPr lang="en-US" altLang="ja-JP" sz="2000" b="1" dirty="0" smtClean="0">
                <a:solidFill>
                  <a:srgbClr val="000000"/>
                </a:solidFill>
                <a:latin typeface="HGPｺﾞｼｯｸM" pitchFamily="50" charset="-128"/>
                <a:ea typeface="ＤＨＰ平成ゴシックW5" pitchFamily="2" charset="-128"/>
              </a:rPr>
              <a:t>42</a:t>
            </a:r>
            <a:r>
              <a:rPr lang="ja-JP" altLang="en-US" sz="2000" b="1" dirty="0">
                <a:solidFill>
                  <a:srgbClr val="000000"/>
                </a:solidFill>
                <a:latin typeface="HGPｺﾞｼｯｸM" pitchFamily="50" charset="-128"/>
                <a:ea typeface="ＤＨＰ平成ゴシックW5" pitchFamily="2" charset="-128"/>
              </a:rPr>
              <a:t>チーム</a:t>
            </a:r>
            <a:r>
              <a:rPr lang="ja-JP" altLang="en-US" sz="2000" b="1" dirty="0" smtClean="0">
                <a:solidFill>
                  <a:srgbClr val="000000"/>
                </a:solidFill>
                <a:latin typeface="HGPｺﾞｼｯｸM" pitchFamily="50" charset="-128"/>
                <a:ea typeface="ＤＨＰ平成ゴシックW5" pitchFamily="2" charset="-128"/>
              </a:rPr>
              <a:t>がエントリー</a:t>
            </a:r>
            <a:endParaRPr lang="en-US" altLang="ja-JP" sz="2000" b="1" dirty="0" smtClean="0">
              <a:solidFill>
                <a:srgbClr val="000000"/>
              </a:solidFill>
              <a:latin typeface="HGPｺﾞｼｯｸM" pitchFamily="50" charset="-128"/>
              <a:ea typeface="ＤＨＰ平成ゴシックW5" pitchFamily="2" charset="-128"/>
            </a:endParaRPr>
          </a:p>
          <a:p>
            <a:pPr marL="341313" indent="-341313" fontAlgn="auto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336666"/>
              </a:buClr>
              <a:buSzPct val="7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ja-JP" altLang="en-US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GPｺﾞｼｯｸM" pitchFamily="50" charset="-128"/>
                <a:ea typeface="ＤＨＰ平成ゴシックW5" pitchFamily="2" charset="-128"/>
              </a:rPr>
              <a:t>◇</a:t>
            </a:r>
            <a:r>
              <a:rPr lang="ja-JP" altLang="en-US" sz="2000" b="1" dirty="0" smtClean="0">
                <a:solidFill>
                  <a:srgbClr val="000000"/>
                </a:solidFill>
                <a:latin typeface="HGPｺﾞｼｯｸM" pitchFamily="50" charset="-128"/>
                <a:ea typeface="ＤＨＰ平成ゴシックW5" pitchFamily="2" charset="-128"/>
              </a:rPr>
              <a:t>デルフト工科大学、ミシガン大学、</a:t>
            </a:r>
            <a:r>
              <a:rPr lang="en-US" altLang="ja-JP" sz="2000" b="1" dirty="0" smtClean="0">
                <a:solidFill>
                  <a:srgbClr val="000000"/>
                </a:solidFill>
                <a:latin typeface="HGPｺﾞｼｯｸM" pitchFamily="50" charset="-128"/>
                <a:ea typeface="ＤＨＰ平成ゴシックW5" pitchFamily="2" charset="-128"/>
              </a:rPr>
              <a:t>MIT</a:t>
            </a:r>
            <a:r>
              <a:rPr lang="ja-JP" altLang="en-US" sz="2000" b="1" dirty="0" err="1" smtClean="0">
                <a:solidFill>
                  <a:srgbClr val="000000"/>
                </a:solidFill>
                <a:latin typeface="HGPｺﾞｼｯｸM" pitchFamily="50" charset="-128"/>
                <a:ea typeface="ＤＨＰ平成ゴシックW5" pitchFamily="2" charset="-128"/>
              </a:rPr>
              <a:t>、</a:t>
            </a:r>
            <a:r>
              <a:rPr lang="en-US" altLang="ja-JP" sz="2000" b="1" dirty="0" err="1" smtClean="0">
                <a:solidFill>
                  <a:srgbClr val="000000"/>
                </a:solidFill>
                <a:latin typeface="HGPｺﾞｼｯｸM" pitchFamily="50" charset="-128"/>
                <a:ea typeface="ＤＨＰ平成ゴシックW5" pitchFamily="2" charset="-128"/>
              </a:rPr>
              <a:t>Umicore</a:t>
            </a:r>
            <a:r>
              <a:rPr lang="ja-JP" altLang="en-US" sz="2000" b="1" dirty="0" err="1" smtClean="0">
                <a:solidFill>
                  <a:srgbClr val="000000"/>
                </a:solidFill>
                <a:latin typeface="HGPｺﾞｼｯｸM" pitchFamily="50" charset="-128"/>
                <a:ea typeface="ＤＨＰ平成ゴシックW5" pitchFamily="2" charset="-128"/>
              </a:rPr>
              <a:t>、</a:t>
            </a:r>
            <a:r>
              <a:rPr lang="ja-JP" altLang="en-US" sz="2000" b="1" dirty="0" smtClean="0">
                <a:solidFill>
                  <a:srgbClr val="000000"/>
                </a:solidFill>
                <a:latin typeface="HGPｺﾞｼｯｸM" pitchFamily="50" charset="-128"/>
                <a:ea typeface="ＤＨＰ平成ゴシックW5" pitchFamily="2" charset="-128"/>
              </a:rPr>
              <a:t>スタンフォード大学などの強豪チームが出場</a:t>
            </a:r>
            <a:endParaRPr lang="en-US" altLang="ja-JP" sz="2000" b="1" dirty="0" smtClean="0">
              <a:solidFill>
                <a:srgbClr val="000000"/>
              </a:solidFill>
              <a:latin typeface="HGPｺﾞｼｯｸM" pitchFamily="50" charset="-128"/>
              <a:ea typeface="ＤＨＰ平成ゴシックW5" pitchFamily="2" charset="-128"/>
            </a:endParaRPr>
          </a:p>
          <a:p>
            <a:pPr marL="341313" indent="-341313" fontAlgn="auto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336666"/>
              </a:buClr>
              <a:buSzPct val="7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ja-JP" altLang="en-US" sz="2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GPｺﾞｼｯｸM" pitchFamily="50" charset="-128"/>
                <a:ea typeface="ＤＨＰ平成ゴシックW5" pitchFamily="2" charset="-128"/>
              </a:rPr>
              <a:t>◇</a:t>
            </a:r>
            <a:r>
              <a:rPr lang="ja-JP" altLang="en-US" sz="2000" b="1" dirty="0" smtClean="0">
                <a:solidFill>
                  <a:srgbClr val="000000"/>
                </a:solidFill>
                <a:latin typeface="HGPｺﾞｼｯｸM" pitchFamily="50" charset="-128"/>
                <a:ea typeface="ＤＨＰ平成ゴシックW5" pitchFamily="2" charset="-128"/>
              </a:rPr>
              <a:t>日本からは東海大学、芦屋大学、</a:t>
            </a:r>
            <a:r>
              <a:rPr lang="en-US" altLang="ja-JP" sz="2000" b="1" dirty="0" smtClean="0">
                <a:solidFill>
                  <a:srgbClr val="000000"/>
                </a:solidFill>
                <a:latin typeface="HGPｺﾞｼｯｸM" pitchFamily="50" charset="-128"/>
                <a:ea typeface="ＤＨＰ平成ゴシックW5" pitchFamily="2" charset="-128"/>
              </a:rPr>
              <a:t>Team Okinawa</a:t>
            </a:r>
            <a:r>
              <a:rPr lang="ja-JP" altLang="en-US" sz="2000" b="1" dirty="0" smtClean="0">
                <a:solidFill>
                  <a:srgbClr val="000000"/>
                </a:solidFill>
                <a:latin typeface="HGPｺﾞｼｯｸM" pitchFamily="50" charset="-128"/>
                <a:ea typeface="ＤＨＰ平成ゴシックW5" pitchFamily="2" charset="-128"/>
              </a:rPr>
              <a:t>の</a:t>
            </a:r>
            <a:r>
              <a:rPr lang="en-US" altLang="ja-JP" sz="2000" b="1" dirty="0" smtClean="0">
                <a:solidFill>
                  <a:srgbClr val="000000"/>
                </a:solidFill>
                <a:latin typeface="HGPｺﾞｼｯｸM" pitchFamily="50" charset="-128"/>
                <a:ea typeface="ＤＨＰ平成ゴシックW5" pitchFamily="2" charset="-128"/>
              </a:rPr>
              <a:t>3</a:t>
            </a:r>
            <a:r>
              <a:rPr lang="ja-JP" altLang="en-US" sz="2000" b="1" dirty="0" smtClean="0">
                <a:solidFill>
                  <a:srgbClr val="000000"/>
                </a:solidFill>
                <a:latin typeface="HGPｺﾞｼｯｸM" pitchFamily="50" charset="-128"/>
                <a:ea typeface="ＤＨＰ平成ゴシックW5" pitchFamily="2" charset="-128"/>
              </a:rPr>
              <a:t>チームが参戦</a:t>
            </a:r>
            <a:endParaRPr lang="en-US" altLang="ja-JP" sz="2000" b="1" dirty="0" smtClean="0">
              <a:solidFill>
                <a:srgbClr val="000000"/>
              </a:solidFill>
              <a:latin typeface="+mn-ea"/>
              <a:ea typeface="ＤＨＰ平成ゴシックW5" pitchFamily="2" charset="-128"/>
            </a:endParaRPr>
          </a:p>
        </p:txBody>
      </p:sp>
      <p:sp>
        <p:nvSpPr>
          <p:cNvPr id="69637" name="テキスト ボックス 25"/>
          <p:cNvSpPr txBox="1">
            <a:spLocks noChangeArrowheads="1"/>
          </p:cNvSpPr>
          <p:nvPr/>
        </p:nvSpPr>
        <p:spPr bwMode="auto">
          <a:xfrm>
            <a:off x="250825" y="1340768"/>
            <a:ext cx="56784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2400" b="1" u="sng" dirty="0">
                <a:latin typeface="HGPｺﾞｼｯｸM" pitchFamily="50" charset="-128"/>
                <a:ea typeface="HGPｺﾞｼｯｸM" pitchFamily="50" charset="-128"/>
              </a:rPr>
              <a:t>開催期間：</a:t>
            </a:r>
            <a:r>
              <a:rPr lang="en-US" altLang="ja-JP" sz="2400" b="1" u="sng" dirty="0">
                <a:latin typeface="HGPｺﾞｼｯｸM" pitchFamily="50" charset="-128"/>
                <a:ea typeface="HGPｺﾞｼｯｸM" pitchFamily="50" charset="-128"/>
              </a:rPr>
              <a:t>2011</a:t>
            </a:r>
            <a:r>
              <a:rPr lang="ja-JP" altLang="en-US" sz="2400" b="1" u="sng" dirty="0">
                <a:latin typeface="HGPｺﾞｼｯｸM" pitchFamily="50" charset="-128"/>
                <a:ea typeface="HGPｺﾞｼｯｸM" pitchFamily="50" charset="-128"/>
              </a:rPr>
              <a:t>年</a:t>
            </a:r>
            <a:r>
              <a:rPr lang="en-US" altLang="ja-JP" sz="2400" b="1" u="sng" dirty="0">
                <a:latin typeface="HGPｺﾞｼｯｸM" pitchFamily="50" charset="-128"/>
                <a:ea typeface="HGPｺﾞｼｯｸM" pitchFamily="50" charset="-128"/>
              </a:rPr>
              <a:t>10</a:t>
            </a:r>
            <a:r>
              <a:rPr lang="ja-JP" altLang="en-US" sz="2400" b="1" u="sng" dirty="0">
                <a:latin typeface="HGPｺﾞｼｯｸM" pitchFamily="50" charset="-128"/>
                <a:ea typeface="HGPｺﾞｼｯｸM" pitchFamily="50" charset="-128"/>
              </a:rPr>
              <a:t>月</a:t>
            </a:r>
            <a:r>
              <a:rPr lang="en-US" altLang="ja-JP" sz="2400" b="1" u="sng" dirty="0">
                <a:latin typeface="HGPｺﾞｼｯｸM" pitchFamily="50" charset="-128"/>
                <a:ea typeface="HGPｺﾞｼｯｸM" pitchFamily="50" charset="-128"/>
              </a:rPr>
              <a:t>16</a:t>
            </a:r>
            <a:r>
              <a:rPr lang="ja-JP" altLang="en-US" sz="2400" b="1" u="sng" dirty="0">
                <a:latin typeface="HGPｺﾞｼｯｸM" pitchFamily="50" charset="-128"/>
                <a:ea typeface="HGPｺﾞｼｯｸM" pitchFamily="50" charset="-128"/>
              </a:rPr>
              <a:t>日～</a:t>
            </a:r>
            <a:r>
              <a:rPr lang="en-US" altLang="ja-JP" sz="2400" b="1" u="sng" dirty="0">
                <a:latin typeface="HGPｺﾞｼｯｸM" pitchFamily="50" charset="-128"/>
                <a:ea typeface="HGPｺﾞｼｯｸM" pitchFamily="50" charset="-128"/>
              </a:rPr>
              <a:t>10</a:t>
            </a:r>
            <a:r>
              <a:rPr lang="ja-JP" altLang="en-US" sz="2400" b="1" u="sng" dirty="0">
                <a:latin typeface="HGPｺﾞｼｯｸM" pitchFamily="50" charset="-128"/>
                <a:ea typeface="HGPｺﾞｼｯｸM" pitchFamily="50" charset="-128"/>
              </a:rPr>
              <a:t>月</a:t>
            </a:r>
            <a:r>
              <a:rPr lang="en-US" altLang="ja-JP" sz="2400" b="1" u="sng" dirty="0">
                <a:latin typeface="HGPｺﾞｼｯｸM" pitchFamily="50" charset="-128"/>
                <a:ea typeface="HGPｺﾞｼｯｸM" pitchFamily="50" charset="-128"/>
              </a:rPr>
              <a:t>23</a:t>
            </a:r>
            <a:r>
              <a:rPr lang="ja-JP" altLang="en-US" sz="2400" b="1" u="sng" dirty="0">
                <a:latin typeface="HGPｺﾞｼｯｸM" pitchFamily="50" charset="-128"/>
                <a:ea typeface="HGPｺﾞｼｯｸM" pitchFamily="50" charset="-128"/>
              </a:rPr>
              <a:t>日</a:t>
            </a:r>
            <a:endParaRPr lang="en-US" altLang="ja-JP" sz="2400" b="1" u="sng" dirty="0">
              <a:latin typeface="HGPｺﾞｼｯｸM" pitchFamily="50" charset="-128"/>
              <a:ea typeface="HGPｺﾞｼｯｸM" pitchFamily="50" charset="-128"/>
            </a:endParaRPr>
          </a:p>
        </p:txBody>
      </p:sp>
      <p:pic>
        <p:nvPicPr>
          <p:cNvPr id="69638" name="Picture 2" descr="C:\Users\kimuhide\Documents\WSC2011\wsc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9350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角丸四角形 19"/>
          <p:cNvSpPr/>
          <p:nvPr/>
        </p:nvSpPr>
        <p:spPr>
          <a:xfrm>
            <a:off x="0" y="3861048"/>
            <a:ext cx="2843808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0" y="1628800"/>
            <a:ext cx="2843808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683568" y="355303"/>
            <a:ext cx="77768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2011</a:t>
            </a:r>
            <a:r>
              <a:rPr lang="ja-JP" alt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年のレギュレーション変更</a:t>
            </a:r>
            <a:endParaRPr lang="ja-JP" alt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1957858"/>
              </p:ext>
            </p:extLst>
          </p:nvPr>
        </p:nvGraphicFramePr>
        <p:xfrm>
          <a:off x="3563889" y="1710100"/>
          <a:ext cx="4824535" cy="1430868"/>
        </p:xfrm>
        <a:graphic>
          <a:graphicData uri="http://schemas.openxmlformats.org/drawingml/2006/table">
            <a:tbl>
              <a:tblPr>
                <a:effectLst/>
                <a:tableStyleId>{616DA210-FB5B-4158-B5E0-FEB733F419BA}</a:tableStyleId>
              </a:tblPr>
              <a:tblGrid>
                <a:gridCol w="1584175"/>
                <a:gridCol w="1656184"/>
                <a:gridCol w="1584176"/>
              </a:tblGrid>
              <a:tr h="448899"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000" b="1" u="none" strike="noStrike" dirty="0"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  <a:endParaRPr 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2009</a:t>
                      </a:r>
                      <a:endParaRPr 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2011</a:t>
                      </a:r>
                      <a:endParaRPr 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5330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sz="2000" b="1" u="none" strike="noStrike" dirty="0"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太陽電池面積</a:t>
                      </a:r>
                      <a:endParaRPr 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000" b="1" u="none" strike="noStrike" dirty="0"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化合物6 m</a:t>
                      </a:r>
                      <a:r>
                        <a:rPr lang="ja-JP" sz="2000" b="1" u="none" strike="noStrike" baseline="30000" dirty="0"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</a:t>
                      </a:r>
                      <a:endParaRPr 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000" b="1" u="none" strike="noStrike" dirty="0"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化合物3m</a:t>
                      </a:r>
                      <a:r>
                        <a:rPr lang="ja-JP" sz="2000" b="1" u="none" strike="noStrike" baseline="30000" dirty="0"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</a:t>
                      </a:r>
                      <a:endParaRPr 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4489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000" b="1" u="none" strike="noStrike" dirty="0"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シリコン6m</a:t>
                      </a:r>
                      <a:r>
                        <a:rPr lang="ja-JP" sz="2000" b="1" u="none" strike="noStrike" baseline="30000" dirty="0"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</a:t>
                      </a:r>
                      <a:endParaRPr 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sz="2000" b="1" u="none" strike="noStrike" dirty="0"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シリコン6m</a:t>
                      </a:r>
                      <a:r>
                        <a:rPr lang="ja-JP" sz="2000" b="1" u="none" strike="noStrike" baseline="30000" dirty="0"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</a:t>
                      </a:r>
                      <a:endParaRPr lang="ja-JP" sz="2000" b="1" i="0" u="none" strike="noStrike" dirty="0"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2915816" y="1196752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latin typeface="HGPｺﾞｼｯｸM" pitchFamily="50" charset="-128"/>
                <a:ea typeface="HGPｺﾞｼｯｸM" pitchFamily="50" charset="-128"/>
              </a:rPr>
              <a:t>ソーラーカーに搭載できる太陽電池面積の変更</a:t>
            </a:r>
            <a:endParaRPr kumimoji="1" lang="ja-JP" altLang="en-US" sz="2400" b="1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915816" y="5445224"/>
            <a:ext cx="622818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ja-JP" alt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ea"/>
                <a:ea typeface="+mj-ea"/>
              </a:rPr>
              <a:t>比較的安価なシリコン太陽電池を、チームに選択させるよう大会側が誘導したと考えられる</a:t>
            </a:r>
            <a:endParaRPr lang="en-US" altLang="ja-JP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ea"/>
              <a:ea typeface="+mj-ea"/>
            </a:endParaRPr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6126453"/>
              </p:ext>
            </p:extLst>
          </p:nvPr>
        </p:nvGraphicFramePr>
        <p:xfrm>
          <a:off x="3563888" y="3990183"/>
          <a:ext cx="4857783" cy="13830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9261"/>
                <a:gridCol w="1619261"/>
                <a:gridCol w="1619261"/>
              </a:tblGrid>
              <a:tr h="461011">
                <a:tc>
                  <a:txBody>
                    <a:bodyPr/>
                    <a:lstStyle/>
                    <a:p>
                      <a:pPr algn="ctr"/>
                      <a:endParaRPr kumimoji="1" lang="ja-JP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/>
                        <a:t>変換効率</a:t>
                      </a:r>
                      <a:r>
                        <a:rPr kumimoji="1" lang="en-US" altLang="ja-JP" sz="2000" b="1" dirty="0" smtClean="0"/>
                        <a:t>(%)</a:t>
                      </a:r>
                      <a:endParaRPr kumimoji="1" lang="ja-JP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/>
                        <a:t>出力</a:t>
                      </a:r>
                      <a:r>
                        <a:rPr kumimoji="1" lang="en-US" altLang="ja-JP" sz="2000" b="1" dirty="0" smtClean="0"/>
                        <a:t>(kW)</a:t>
                      </a:r>
                      <a:endParaRPr kumimoji="1" lang="ja-JP" altLang="en-US" sz="2000" b="1" dirty="0"/>
                    </a:p>
                  </a:txBody>
                  <a:tcPr/>
                </a:tc>
              </a:tr>
              <a:tr h="46101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 dirty="0" smtClean="0">
                          <a:effectLst/>
                        </a:rPr>
                        <a:t>化合物</a:t>
                      </a:r>
                      <a:r>
                        <a:rPr lang="en-US" altLang="ja-JP" sz="2000" b="1" u="none" strike="noStrike" dirty="0" smtClean="0">
                          <a:effectLst/>
                        </a:rPr>
                        <a:t>3m</a:t>
                      </a:r>
                      <a:r>
                        <a:rPr lang="en-US" altLang="ja-JP" sz="2000" b="1" u="none" strike="noStrike" baseline="30000" dirty="0" smtClean="0">
                          <a:effectLst/>
                        </a:rPr>
                        <a:t>2</a:t>
                      </a:r>
                      <a:endParaRPr lang="ja-JP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30</a:t>
                      </a:r>
                      <a:endParaRPr kumimoji="1" lang="ja-JP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0.9</a:t>
                      </a:r>
                      <a:endParaRPr kumimoji="1" lang="ja-JP" altLang="en-US" sz="2000" b="1" dirty="0"/>
                    </a:p>
                  </a:txBody>
                  <a:tcPr/>
                </a:tc>
              </a:tr>
              <a:tr h="4610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1" u="none" strike="noStrike" dirty="0" smtClean="0">
                          <a:effectLst/>
                        </a:rPr>
                        <a:t>シリコン</a:t>
                      </a:r>
                      <a:r>
                        <a:rPr lang="en-US" altLang="ja-JP" sz="2000" b="1" u="none" strike="noStrike" dirty="0" smtClean="0">
                          <a:effectLst/>
                        </a:rPr>
                        <a:t>6m</a:t>
                      </a:r>
                      <a:r>
                        <a:rPr lang="en-US" altLang="ja-JP" sz="2000" b="1" u="none" strike="noStrike" baseline="30000" dirty="0" smtClean="0">
                          <a:effectLst/>
                        </a:rPr>
                        <a:t>2</a:t>
                      </a:r>
                      <a:endParaRPr lang="ja-JP" alt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22</a:t>
                      </a:r>
                      <a:endParaRPr kumimoji="1" lang="ja-JP" altLang="en-US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/>
                        <a:t>1.32</a:t>
                      </a:r>
                      <a:endParaRPr kumimoji="1" lang="ja-JP" altLang="en-US" sz="2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0" name="下矢印 9"/>
          <p:cNvSpPr/>
          <p:nvPr/>
        </p:nvSpPr>
        <p:spPr>
          <a:xfrm>
            <a:off x="5724128" y="3212976"/>
            <a:ext cx="57606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15816" y="3501008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latin typeface="HGPｺﾞｼｯｸM" pitchFamily="50" charset="-128"/>
                <a:ea typeface="HGPｺﾞｼｯｸM" pitchFamily="50" charset="-128"/>
              </a:rPr>
              <a:t>2011</a:t>
            </a:r>
            <a:r>
              <a:rPr lang="ja-JP" altLang="en-US" sz="2400" b="1" dirty="0" smtClean="0">
                <a:latin typeface="HGPｺﾞｼｯｸM" pitchFamily="50" charset="-128"/>
                <a:ea typeface="HGPｺﾞｼｯｸM" pitchFamily="50" charset="-128"/>
              </a:rPr>
              <a:t>年レギュレーション後の太陽電池出力</a:t>
            </a:r>
            <a:endParaRPr kumimoji="1" lang="ja-JP" altLang="en-US" sz="2400" b="1" dirty="0">
              <a:latin typeface="HGPｺﾞｼｯｸM" pitchFamily="50" charset="-128"/>
              <a:ea typeface="HGPｺﾞｼｯｸM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1700808"/>
            <a:ext cx="2771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  <a:latin typeface="HGPｺﾞｼｯｸM" pitchFamily="50" charset="-128"/>
                <a:ea typeface="HGPｺﾞｼｯｸM" pitchFamily="50" charset="-128"/>
              </a:rPr>
              <a:t>2009</a:t>
            </a:r>
            <a:r>
              <a:rPr kumimoji="1" lang="ja-JP" altLang="en-US" sz="2400" b="1" dirty="0" smtClean="0">
                <a:solidFill>
                  <a:schemeClr val="bg1"/>
                </a:solidFill>
                <a:latin typeface="HGPｺﾞｼｯｸM" pitchFamily="50" charset="-128"/>
                <a:ea typeface="HGPｺﾞｼｯｸM" pitchFamily="50" charset="-128"/>
              </a:rPr>
              <a:t>年大会で</a:t>
            </a:r>
            <a:endParaRPr kumimoji="1" lang="en-US" altLang="ja-JP" sz="2400" b="1" dirty="0" smtClean="0">
              <a:solidFill>
                <a:schemeClr val="bg1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r>
              <a:rPr kumimoji="1" lang="en-US" altLang="ja-JP" sz="2400" b="1" dirty="0" smtClean="0">
                <a:solidFill>
                  <a:schemeClr val="bg1"/>
                </a:solidFill>
                <a:latin typeface="HGPｺﾞｼｯｸM" pitchFamily="50" charset="-128"/>
                <a:ea typeface="HGPｺﾞｼｯｸM" pitchFamily="50" charset="-128"/>
              </a:rPr>
              <a:t>Tokai Challenger</a:t>
            </a:r>
            <a:r>
              <a:rPr kumimoji="1" lang="ja-JP" altLang="en-US" sz="2400" b="1" dirty="0" smtClean="0">
                <a:solidFill>
                  <a:schemeClr val="bg1"/>
                </a:solidFill>
                <a:latin typeface="HGPｺﾞｼｯｸM" pitchFamily="50" charset="-128"/>
                <a:ea typeface="HGPｺﾞｼｯｸM" pitchFamily="50" charset="-128"/>
              </a:rPr>
              <a:t>は</a:t>
            </a:r>
            <a:endParaRPr kumimoji="1" lang="en-US" altLang="ja-JP" sz="2400" b="1" dirty="0" smtClean="0">
              <a:solidFill>
                <a:schemeClr val="bg1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r>
              <a:rPr lang="ja-JP" altLang="en-US" sz="2400" b="1" dirty="0" smtClean="0">
                <a:solidFill>
                  <a:schemeClr val="bg1"/>
                </a:solidFill>
                <a:latin typeface="HGPｺﾞｼｯｸM" pitchFamily="50" charset="-128"/>
                <a:ea typeface="HGPｺﾞｼｯｸM" pitchFamily="50" charset="-128"/>
              </a:rPr>
              <a:t>南オーストラリア州の制限速度</a:t>
            </a:r>
            <a:r>
              <a:rPr lang="en-US" altLang="ja-JP" sz="2400" b="1" dirty="0" smtClean="0">
                <a:solidFill>
                  <a:schemeClr val="bg1"/>
                </a:solidFill>
                <a:latin typeface="HGPｺﾞｼｯｸM" pitchFamily="50" charset="-128"/>
                <a:ea typeface="HGPｺﾞｼｯｸM" pitchFamily="50" charset="-128"/>
              </a:rPr>
              <a:t>110km/h</a:t>
            </a:r>
            <a:r>
              <a:rPr lang="ja-JP" altLang="en-US" sz="2400" b="1" dirty="0" smtClean="0">
                <a:solidFill>
                  <a:schemeClr val="bg1"/>
                </a:solidFill>
                <a:latin typeface="HGPｺﾞｼｯｸM" pitchFamily="50" charset="-128"/>
                <a:ea typeface="HGPｺﾞｼｯｸM" pitchFamily="50" charset="-128"/>
              </a:rPr>
              <a:t>で巡航</a:t>
            </a:r>
            <a:endParaRPr lang="en-US" altLang="ja-JP" sz="2400" b="1" dirty="0" smtClean="0">
              <a:solidFill>
                <a:schemeClr val="bg1"/>
              </a:solidFill>
              <a:latin typeface="HGPｺﾞｼｯｸM" pitchFamily="50" charset="-128"/>
              <a:ea typeface="HGPｺﾞｼｯｸM" pitchFamily="50" charset="-128"/>
            </a:endParaRPr>
          </a:p>
          <a:p>
            <a:endParaRPr lang="en-US" altLang="ja-JP" sz="2400" b="1" dirty="0" smtClean="0">
              <a:latin typeface="HGPｺﾞｼｯｸM" pitchFamily="50" charset="-128"/>
              <a:ea typeface="HGPｺﾞｼｯｸM" pitchFamily="50" charset="-128"/>
            </a:endParaRPr>
          </a:p>
          <a:p>
            <a:r>
              <a:rPr lang="ja-JP" altLang="en-US" sz="2400" b="1" dirty="0" smtClean="0">
                <a:solidFill>
                  <a:schemeClr val="bg1"/>
                </a:solidFill>
                <a:latin typeface="HGPｺﾞｼｯｸM" pitchFamily="50" charset="-128"/>
                <a:ea typeface="HGPｺﾞｼｯｸM" pitchFamily="50" charset="-128"/>
              </a:rPr>
              <a:t>十分な走行性能を実証したため、技術的なハードルを高める方向でレギュレーションを変更</a:t>
            </a:r>
            <a:endParaRPr lang="en-US" altLang="ja-JP" sz="2400" b="1" dirty="0" smtClean="0">
              <a:solidFill>
                <a:schemeClr val="bg1"/>
              </a:solidFill>
              <a:latin typeface="HGPｺﾞｼｯｸM" pitchFamily="50" charset="-128"/>
              <a:ea typeface="HGP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3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41194" y="316987"/>
            <a:ext cx="9046066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 P丸ゴシック体E" pitchFamily="50" charset="-128"/>
                <a:ea typeface="AR P丸ゴシック体E" pitchFamily="50" charset="-128"/>
              </a:rPr>
              <a:t>パナソニック</a:t>
            </a:r>
            <a:r>
              <a:rPr lang="en-US" altLang="ja-JP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 P丸ゴシック体E" pitchFamily="50" charset="-128"/>
                <a:ea typeface="AR P丸ゴシック体E" pitchFamily="50" charset="-128"/>
              </a:rPr>
              <a:t>HIT</a:t>
            </a:r>
            <a:r>
              <a:rPr lang="ja-JP" alt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 P丸ゴシック体E" pitchFamily="50" charset="-128"/>
                <a:ea typeface="AR P丸ゴシック体E" pitchFamily="50" charset="-128"/>
              </a:rPr>
              <a:t>太陽電池</a:t>
            </a:r>
            <a:r>
              <a:rPr lang="en-US" altLang="ja-JP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 P丸ゴシック体E" pitchFamily="50" charset="-128"/>
                <a:ea typeface="AR P丸ゴシック体E" pitchFamily="50" charset="-128"/>
              </a:rPr>
              <a:t>&amp;</a:t>
            </a:r>
            <a:r>
              <a:rPr lang="ja-JP" alt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 P丸ゴシック体E" pitchFamily="50" charset="-128"/>
                <a:ea typeface="AR P丸ゴシック体E" pitchFamily="50" charset="-128"/>
              </a:rPr>
              <a:t>リチウムイオン電池</a:t>
            </a:r>
            <a:endParaRPr lang="en-US" altLang="ja-JP" sz="3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6571" y="1196752"/>
            <a:ext cx="57241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PｺﾞｼｯｸM" pitchFamily="50" charset="-128"/>
                <a:ea typeface="HGPｺﾞｼｯｸM" pitchFamily="50" charset="-128"/>
              </a:rPr>
              <a:t>　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-36512" y="4293096"/>
            <a:ext cx="4855033" cy="256490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ja-JP" altLang="en-US" sz="2000" b="1" dirty="0" smtClean="0"/>
              <a:t>住宅屋根用にも使用されているパナソニックＨＩＴ太陽電池</a:t>
            </a:r>
            <a:r>
              <a:rPr lang="en-US" altLang="ja-JP" sz="2000" b="1" dirty="0" smtClean="0"/>
              <a:t>6m</a:t>
            </a:r>
            <a:r>
              <a:rPr lang="en-US" altLang="ja-JP" sz="2000" b="1" baseline="30000" dirty="0" smtClean="0"/>
              <a:t>2</a:t>
            </a:r>
            <a:r>
              <a:rPr lang="ja-JP" altLang="en-US" sz="2000" b="1" dirty="0" smtClean="0"/>
              <a:t>を搭載</a:t>
            </a:r>
          </a:p>
          <a:p>
            <a:pPr eaLnBrk="1" hangingPunct="1"/>
            <a:r>
              <a:rPr lang="ja-JP" altLang="en-US" sz="2000" b="1" dirty="0"/>
              <a:t>軽量でフレキシブルなラミネートモジュールにより</a:t>
            </a:r>
            <a:r>
              <a:rPr lang="en-US" altLang="ja-JP" sz="2000" b="1" dirty="0"/>
              <a:t>3</a:t>
            </a:r>
            <a:r>
              <a:rPr lang="ja-JP" altLang="en-US" sz="2000" b="1" dirty="0"/>
              <a:t>次元ルーフへ搭載可能に</a:t>
            </a:r>
            <a:r>
              <a:rPr lang="en-US" altLang="ja-JP" sz="2000" b="1" dirty="0"/>
              <a:t>!</a:t>
            </a:r>
            <a:endParaRPr lang="ja-JP" altLang="en-US" sz="2000" b="1" dirty="0"/>
          </a:p>
          <a:p>
            <a:pPr eaLnBrk="1" hangingPunct="1"/>
            <a:r>
              <a:rPr lang="ja-JP" altLang="en-US" sz="2000" b="1" dirty="0" smtClean="0"/>
              <a:t>シリコン太陽電池で世界トップレベルとなる</a:t>
            </a:r>
            <a:r>
              <a:rPr lang="en-US" altLang="ja-JP" sz="2000" b="1" dirty="0" smtClean="0"/>
              <a:t>22%</a:t>
            </a:r>
            <a:r>
              <a:rPr lang="ja-JP" altLang="en-US" sz="2000" b="1" dirty="0" smtClean="0"/>
              <a:t>の変換効率を達成</a:t>
            </a:r>
            <a:endParaRPr lang="en-US" altLang="ja-JP" sz="2000" b="1" dirty="0" smtClean="0"/>
          </a:p>
          <a:p>
            <a:pPr eaLnBrk="1" hangingPunct="1"/>
            <a:r>
              <a:rPr lang="ja-JP" altLang="en-US" sz="2000" b="1" dirty="0" smtClean="0"/>
              <a:t>出力</a:t>
            </a:r>
            <a:r>
              <a:rPr lang="en-US" altLang="ja-JP" sz="2000" b="1" dirty="0" smtClean="0"/>
              <a:t>1.32kW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4644008" y="4293096"/>
            <a:ext cx="4427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sz="2000" b="1" dirty="0" smtClean="0">
                <a:latin typeface="+mn-lt"/>
                <a:ea typeface="+mn-ea"/>
              </a:rPr>
              <a:t>高容量・軽量・安全性を兼ね備えたパナソニック製リチウムイオン電池</a:t>
            </a:r>
            <a:endParaRPr lang="en-US" altLang="ja-JP" sz="2000" b="1" dirty="0" smtClean="0">
              <a:latin typeface="+mn-lt"/>
              <a:ea typeface="+mn-ea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2000" b="1" dirty="0" smtClean="0">
                <a:latin typeface="+mn-lt"/>
                <a:ea typeface="+mn-ea"/>
              </a:rPr>
              <a:t>ノート</a:t>
            </a:r>
            <a:r>
              <a:rPr lang="en-US" altLang="ja-JP" sz="2000" b="1" dirty="0" smtClean="0">
                <a:latin typeface="+mn-lt"/>
                <a:ea typeface="+mn-ea"/>
              </a:rPr>
              <a:t>PC</a:t>
            </a:r>
            <a:r>
              <a:rPr lang="ja-JP" altLang="en-US" sz="2000" b="1" dirty="0">
                <a:latin typeface="+mn-lt"/>
                <a:ea typeface="+mn-ea"/>
              </a:rPr>
              <a:t>など</a:t>
            </a:r>
            <a:r>
              <a:rPr lang="ja-JP" altLang="en-US" sz="2000" b="1" dirty="0" smtClean="0">
                <a:latin typeface="+mn-lt"/>
                <a:ea typeface="+mn-ea"/>
              </a:rPr>
              <a:t>に使用されている</a:t>
            </a:r>
            <a:r>
              <a:rPr lang="en-US" altLang="ja-JP" sz="2000" b="1" dirty="0" smtClean="0">
                <a:latin typeface="+mn-lt"/>
                <a:ea typeface="+mn-ea"/>
              </a:rPr>
              <a:t>NCR18650A</a:t>
            </a:r>
            <a:r>
              <a:rPr lang="ja-JP" altLang="en-US" sz="2000" b="1" dirty="0" smtClean="0">
                <a:latin typeface="+mn-lt"/>
                <a:ea typeface="+mn-ea"/>
              </a:rPr>
              <a:t>を</a:t>
            </a:r>
            <a:r>
              <a:rPr lang="en-US" altLang="ja-JP" sz="2000" b="1" dirty="0" smtClean="0">
                <a:latin typeface="+mn-lt"/>
                <a:ea typeface="+mn-ea"/>
              </a:rPr>
              <a:t>450</a:t>
            </a:r>
            <a:r>
              <a:rPr lang="ja-JP" altLang="en-US" sz="2000" b="1" dirty="0" smtClean="0">
                <a:latin typeface="+mn-lt"/>
                <a:ea typeface="+mn-ea"/>
              </a:rPr>
              <a:t>本</a:t>
            </a:r>
            <a:r>
              <a:rPr lang="en-US" altLang="ja-JP" sz="2000" b="1" dirty="0" smtClean="0">
                <a:latin typeface="+mn-lt"/>
                <a:ea typeface="+mn-ea"/>
              </a:rPr>
              <a:t>=</a:t>
            </a:r>
            <a:r>
              <a:rPr lang="en-US" altLang="ja-JP" sz="2000" b="1" dirty="0" smtClean="0">
                <a:latin typeface="+mn-lt"/>
              </a:rPr>
              <a:t>21kg</a:t>
            </a:r>
            <a:r>
              <a:rPr lang="ja-JP" altLang="en-US" sz="2000" b="1" dirty="0" smtClean="0">
                <a:latin typeface="+mn-lt"/>
              </a:rPr>
              <a:t>を搭載</a:t>
            </a:r>
            <a:endParaRPr lang="en-US" altLang="ja-JP" sz="2000" b="1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000" b="1" dirty="0">
                <a:latin typeface="+mn-lt"/>
                <a:ea typeface="+mn-ea"/>
              </a:rPr>
              <a:t>15</a:t>
            </a:r>
            <a:r>
              <a:rPr lang="ja-JP" altLang="en-US" sz="2000" b="1" dirty="0">
                <a:latin typeface="+mn-lt"/>
                <a:ea typeface="+mn-ea"/>
              </a:rPr>
              <a:t>並列</a:t>
            </a:r>
            <a:r>
              <a:rPr lang="en-US" altLang="ja-JP" sz="2000" b="1" dirty="0">
                <a:latin typeface="+mn-lt"/>
                <a:ea typeface="+mn-ea"/>
              </a:rPr>
              <a:t>30</a:t>
            </a:r>
            <a:r>
              <a:rPr lang="ja-JP" altLang="en-US" sz="2000" b="1" dirty="0">
                <a:latin typeface="+mn-lt"/>
                <a:ea typeface="+mn-ea"/>
              </a:rPr>
              <a:t>直列にすることで、太陽電池出力の</a:t>
            </a:r>
            <a:r>
              <a:rPr lang="en-US" altLang="ja-JP" sz="2000" b="1" dirty="0">
                <a:latin typeface="+mn-lt"/>
                <a:ea typeface="+mn-ea"/>
              </a:rPr>
              <a:t>3</a:t>
            </a:r>
            <a:r>
              <a:rPr lang="ja-JP" altLang="en-US" sz="2000" b="1" dirty="0">
                <a:latin typeface="+mn-lt"/>
                <a:ea typeface="+mn-ea"/>
              </a:rPr>
              <a:t>時間</a:t>
            </a:r>
            <a:r>
              <a:rPr lang="en-US" altLang="ja-JP" sz="2000" b="1" dirty="0">
                <a:latin typeface="+mn-lt"/>
                <a:ea typeface="+mn-ea"/>
              </a:rPr>
              <a:t>45</a:t>
            </a:r>
            <a:r>
              <a:rPr lang="ja-JP" altLang="en-US" sz="2000" b="1" dirty="0">
                <a:latin typeface="+mn-lt"/>
                <a:ea typeface="+mn-ea"/>
              </a:rPr>
              <a:t>分に相当する</a:t>
            </a:r>
            <a:r>
              <a:rPr lang="en-US" altLang="ja-JP" sz="2000" b="1" dirty="0">
                <a:latin typeface="+mn-lt"/>
                <a:ea typeface="+mn-ea"/>
              </a:rPr>
              <a:t>5kWh</a:t>
            </a:r>
            <a:r>
              <a:rPr lang="ja-JP" altLang="en-US" sz="2000" b="1" dirty="0">
                <a:latin typeface="+mn-lt"/>
                <a:ea typeface="+mn-ea"/>
              </a:rPr>
              <a:t>のエネルギーを</a:t>
            </a:r>
            <a:r>
              <a:rPr lang="ja-JP" altLang="en-US" sz="2000" b="1" dirty="0" smtClean="0">
                <a:latin typeface="+mn-lt"/>
                <a:ea typeface="+mn-ea"/>
              </a:rPr>
              <a:t>蓄える</a:t>
            </a:r>
            <a:endParaRPr lang="ja-JP" altLang="en-US" sz="2000" b="1" dirty="0">
              <a:solidFill>
                <a:srgbClr val="FF0000"/>
              </a:solidFill>
              <a:latin typeface="+mn-lt"/>
              <a:ea typeface="+mn-ea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4644008" y="1196752"/>
            <a:ext cx="0" cy="5661248"/>
          </a:xfrm>
          <a:prstGeom prst="line">
            <a:avLst/>
          </a:prstGeom>
          <a:ln w="7620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Junichi Taki\Desktop\resized\DSC_96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03809"/>
            <a:ext cx="4431673" cy="2963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unichi Taki\Desktop\resized\DSC_96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340768"/>
            <a:ext cx="4376920" cy="2927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070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96072" y="316987"/>
            <a:ext cx="853631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itchFamily="50" charset="-128"/>
                <a:ea typeface="AR P丸ゴシック体E" pitchFamily="50" charset="-128"/>
              </a:rPr>
              <a:t>炭素繊維強化プラスチック</a:t>
            </a:r>
            <a:r>
              <a:rPr lang="en-US" altLang="ja-JP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itchFamily="50" charset="-128"/>
                <a:ea typeface="AR P丸ゴシック体E" pitchFamily="50" charset="-128"/>
              </a:rPr>
              <a:t>(CFRP)</a:t>
            </a:r>
            <a:r>
              <a:rPr lang="ja-JP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P丸ゴシック体E" pitchFamily="50" charset="-128"/>
                <a:ea typeface="AR P丸ゴシック体E" pitchFamily="50" charset="-128"/>
              </a:rPr>
              <a:t>ボディ</a:t>
            </a:r>
            <a:endParaRPr lang="en-US" altLang="ja-JP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P丸ゴシック体E" pitchFamily="50" charset="-128"/>
              <a:ea typeface="AR P丸ゴシック体E" pitchFamily="50" charset="-128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23527" y="4725144"/>
            <a:ext cx="8496945" cy="201622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ja-JP" altLang="en-US" sz="2200" b="1" dirty="0" smtClean="0">
                <a:latin typeface="+mn-ea"/>
              </a:rPr>
              <a:t>東レ製炭素繊維「トレカ」を使用</a:t>
            </a:r>
            <a:endParaRPr lang="en-US" altLang="ja-JP" sz="2200" b="1" dirty="0" smtClean="0">
              <a:latin typeface="+mn-ea"/>
            </a:endParaRPr>
          </a:p>
          <a:p>
            <a:pPr eaLnBrk="1" hangingPunct="1"/>
            <a:r>
              <a:rPr lang="ja-JP" altLang="en-US" sz="2200" b="1" dirty="0" smtClean="0">
                <a:latin typeface="+mn-ea"/>
              </a:rPr>
              <a:t>特に軽量化と高剛性化が求められる部分には、カーボン繊維が薄く細かく織られた</a:t>
            </a:r>
            <a:r>
              <a:rPr lang="en-US" altLang="ja-JP" sz="2200" b="1" dirty="0" smtClean="0">
                <a:latin typeface="+mn-ea"/>
              </a:rPr>
              <a:t>1</a:t>
            </a:r>
            <a:r>
              <a:rPr lang="ja-JP" altLang="en-US" sz="2200" b="1" dirty="0" smtClean="0">
                <a:latin typeface="+mn-ea"/>
              </a:rPr>
              <a:t>Ｋ品を使用</a:t>
            </a:r>
          </a:p>
          <a:p>
            <a:pPr eaLnBrk="1" hangingPunct="1"/>
            <a:r>
              <a:rPr lang="ja-JP" altLang="en-US" sz="2200" b="1" dirty="0" smtClean="0">
                <a:latin typeface="+mn-ea"/>
              </a:rPr>
              <a:t>童夢カーボンマジック社による</a:t>
            </a:r>
            <a:r>
              <a:rPr lang="en-US" altLang="ja-JP" sz="2200" b="1" dirty="0" smtClean="0">
                <a:latin typeface="+mn-ea"/>
              </a:rPr>
              <a:t>CFRP</a:t>
            </a:r>
            <a:r>
              <a:rPr lang="ja-JP" altLang="en-US" sz="2200" b="1" dirty="0" smtClean="0">
                <a:latin typeface="+mn-ea"/>
              </a:rPr>
              <a:t>ボディの製作協力により、車体重量は</a:t>
            </a:r>
            <a:r>
              <a:rPr lang="en-US" altLang="ja-JP" sz="2200" b="1" dirty="0" smtClean="0">
                <a:latin typeface="+mn-ea"/>
              </a:rPr>
              <a:t>160kg</a:t>
            </a:r>
            <a:r>
              <a:rPr lang="ja-JP" altLang="en-US" sz="2200" b="1" dirty="0" smtClean="0">
                <a:latin typeface="+mn-ea"/>
              </a:rPr>
              <a:t>から</a:t>
            </a:r>
            <a:r>
              <a:rPr lang="en-US" altLang="ja-JP" sz="2200" b="1" dirty="0" smtClean="0">
                <a:latin typeface="+mn-ea"/>
              </a:rPr>
              <a:t>140kg</a:t>
            </a:r>
            <a:r>
              <a:rPr lang="ja-JP" altLang="en-US" sz="2200" b="1" dirty="0" smtClean="0">
                <a:latin typeface="+mn-ea"/>
              </a:rPr>
              <a:t>程度以下になり、</a:t>
            </a:r>
            <a:r>
              <a:rPr lang="ja-JP" altLang="en-US" sz="2200" b="1" dirty="0" smtClean="0">
                <a:solidFill>
                  <a:srgbClr val="FF0000"/>
                </a:solidFill>
                <a:latin typeface="+mn-ea"/>
              </a:rPr>
              <a:t>約</a:t>
            </a:r>
            <a:r>
              <a:rPr lang="en-US" altLang="ja-JP" sz="2200" b="1" dirty="0" smtClean="0">
                <a:solidFill>
                  <a:srgbClr val="FF0000"/>
                </a:solidFill>
                <a:latin typeface="+mn-ea"/>
              </a:rPr>
              <a:t>20kg</a:t>
            </a:r>
            <a:r>
              <a:rPr lang="ja-JP" altLang="en-US" sz="2200" b="1" dirty="0" smtClean="0">
                <a:solidFill>
                  <a:srgbClr val="FF0000"/>
                </a:solidFill>
                <a:latin typeface="+mn-ea"/>
              </a:rPr>
              <a:t>の軽量化</a:t>
            </a:r>
            <a:endParaRPr lang="en-US" altLang="ja-JP" sz="2200" b="1" dirty="0" smtClean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1026" name="Picture 2" descr="C:\Users\Junichi Taki\Desktop\resized\IMGP0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754" y="1556792"/>
            <a:ext cx="4501254" cy="2989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unichi Taki\Desktop\resized\IMGP05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449004" cy="2989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553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alibri"/>
        <a:ea typeface="HGPｺﾞｼｯｸM"/>
        <a:cs typeface=""/>
      </a:majorFont>
      <a:minorFont>
        <a:latin typeface="Calibri"/>
        <a:ea typeface="HGPｺﾞｼｯ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11148</TotalTime>
  <Words>1506</Words>
  <Application>Microsoft Office PowerPoint</Application>
  <PresentationFormat>画面に合わせる (4:3)</PresentationFormat>
  <Paragraphs>330</Paragraphs>
  <Slides>25</Slides>
  <Notes>23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7" baseType="lpstr">
      <vt:lpstr>Office ​​テーマ</vt:lpstr>
      <vt:lpstr>Acrobat Document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</vt:vector>
  </TitlesOfParts>
  <Company>東海大学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prof</dc:creator>
  <cp:lastModifiedBy>kimuhide</cp:lastModifiedBy>
  <cp:revision>972</cp:revision>
  <cp:lastPrinted>2011-05-19T01:38:00Z</cp:lastPrinted>
  <dcterms:created xsi:type="dcterms:W3CDTF">2010-11-25T03:58:47Z</dcterms:created>
  <dcterms:modified xsi:type="dcterms:W3CDTF">2011-09-20T03:00:00Z</dcterms:modified>
</cp:coreProperties>
</file>