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7" r:id="rId1"/>
  </p:sldMasterIdLst>
  <p:notesMasterIdLst>
    <p:notesMasterId r:id="rId35"/>
  </p:notesMasterIdLst>
  <p:handoutMasterIdLst>
    <p:handoutMasterId r:id="rId36"/>
  </p:handoutMasterIdLst>
  <p:sldIdLst>
    <p:sldId id="355" r:id="rId2"/>
    <p:sldId id="360" r:id="rId3"/>
    <p:sldId id="381" r:id="rId4"/>
    <p:sldId id="383" r:id="rId5"/>
    <p:sldId id="384" r:id="rId6"/>
    <p:sldId id="385" r:id="rId7"/>
    <p:sldId id="386" r:id="rId8"/>
    <p:sldId id="388" r:id="rId9"/>
    <p:sldId id="387" r:id="rId10"/>
    <p:sldId id="389" r:id="rId11"/>
    <p:sldId id="393" r:id="rId12"/>
    <p:sldId id="395" r:id="rId13"/>
    <p:sldId id="397" r:id="rId14"/>
    <p:sldId id="399" r:id="rId15"/>
    <p:sldId id="400" r:id="rId16"/>
    <p:sldId id="430" r:id="rId17"/>
    <p:sldId id="431" r:id="rId18"/>
    <p:sldId id="435" r:id="rId19"/>
    <p:sldId id="433" r:id="rId20"/>
    <p:sldId id="415" r:id="rId21"/>
    <p:sldId id="416" r:id="rId22"/>
    <p:sldId id="417" r:id="rId23"/>
    <p:sldId id="418" r:id="rId24"/>
    <p:sldId id="419" r:id="rId25"/>
    <p:sldId id="420" r:id="rId26"/>
    <p:sldId id="421" r:id="rId27"/>
    <p:sldId id="422" r:id="rId28"/>
    <p:sldId id="423" r:id="rId29"/>
    <p:sldId id="425" r:id="rId30"/>
    <p:sldId id="426" r:id="rId31"/>
    <p:sldId id="427" r:id="rId32"/>
    <p:sldId id="428" r:id="rId33"/>
    <p:sldId id="429" r:id="rId34"/>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11111"/>
    <a:srgbClr val="FDDBF3"/>
    <a:srgbClr val="9900FF"/>
    <a:srgbClr val="0099CC"/>
    <a:srgbClr val="33CCFF"/>
    <a:srgbClr val="4784FF"/>
    <a:srgbClr val="6699FF"/>
    <a:srgbClr val="336699"/>
    <a:srgbClr val="FFC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テーマ スタイル 2 - アクセント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24" autoAdjust="0"/>
    <p:restoredTop sz="86453" autoAdjust="0"/>
  </p:normalViewPr>
  <p:slideViewPr>
    <p:cSldViewPr>
      <p:cViewPr varScale="1">
        <p:scale>
          <a:sx n="114" d="100"/>
          <a:sy n="114" d="100"/>
        </p:scale>
        <p:origin x="-177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7860"/>
    </p:cViewPr>
  </p:sorterViewPr>
  <p:notesViewPr>
    <p:cSldViewPr>
      <p:cViewPr varScale="1">
        <p:scale>
          <a:sx n="50" d="100"/>
          <a:sy n="50" d="100"/>
        </p:scale>
        <p:origin x="-1608" y="-96"/>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r>
              <a:rPr lang="en-US" altLang="ja-JP" smtClean="0"/>
              <a:t>2011/10/31</a:t>
            </a:r>
            <a:endParaRPr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058ECDA-0AED-4F7C-9186-6750C5FBC35E}" type="slidenum">
              <a:rPr lang="ja-JP" altLang="en-US"/>
              <a:pPr>
                <a:defRPr/>
              </a:pPr>
              <a:t>‹#›</a:t>
            </a:fld>
            <a:endParaRPr lang="ja-JP" altLang="en-US"/>
          </a:p>
        </p:txBody>
      </p:sp>
    </p:spTree>
    <p:extLst>
      <p:ext uri="{BB962C8B-B14F-4D97-AF65-F5344CB8AC3E}">
        <p14:creationId xmlns:p14="http://schemas.microsoft.com/office/powerpoint/2010/main" val="355233399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r>
              <a:rPr lang="en-US" altLang="ja-JP" smtClean="0"/>
              <a:t>2011/10/31</a:t>
            </a:r>
            <a:endParaRPr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2D775CA-4131-471D-8EFE-1F89EB865D43}" type="slidenum">
              <a:rPr lang="ja-JP" altLang="en-US"/>
              <a:pPr>
                <a:defRPr/>
              </a:pPr>
              <a:t>‹#›</a:t>
            </a:fld>
            <a:endParaRPr lang="ja-JP" altLang="en-US"/>
          </a:p>
        </p:txBody>
      </p:sp>
    </p:spTree>
    <p:extLst>
      <p:ext uri="{BB962C8B-B14F-4D97-AF65-F5344CB8AC3E}">
        <p14:creationId xmlns:p14="http://schemas.microsoft.com/office/powerpoint/2010/main" val="193987497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4035"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34AFEA-46E1-469C-9078-DB04629FA43A}" type="slidenum">
              <a:rPr lang="ja-JP" altLang="en-US"/>
              <a:pPr fontAlgn="base">
                <a:spcBef>
                  <a:spcPct val="0"/>
                </a:spcBef>
                <a:spcAft>
                  <a:spcPct val="0"/>
                </a:spcAft>
                <a:defRPr/>
              </a:pPr>
              <a:t>1</a:t>
            </a:fld>
            <a:endParaRPr lang="en-US" altLang="ja-JP"/>
          </a:p>
        </p:txBody>
      </p:sp>
      <p:sp>
        <p:nvSpPr>
          <p:cNvPr id="2" name="日付プレースホルダー 1"/>
          <p:cNvSpPr>
            <a:spLocks noGrp="1"/>
          </p:cNvSpPr>
          <p:nvPr>
            <p:ph type="dt" idx="10"/>
          </p:nvPr>
        </p:nvSpPr>
        <p:spPr/>
        <p:txBody>
          <a:bodyPr/>
          <a:lstStyle/>
          <a:p>
            <a:pPr>
              <a:defRPr/>
            </a:pPr>
            <a:r>
              <a:rPr lang="en-US" altLang="ja-JP" smtClean="0"/>
              <a:t>2011/10/31</a:t>
            </a:r>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24</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25</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26</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27</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28</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29</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03288" y="741363"/>
            <a:ext cx="4929187" cy="3698875"/>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30</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31</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32</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03288" y="741363"/>
            <a:ext cx="4929187" cy="3698875"/>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33</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8131"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58DBB8-F5EE-4C51-9ED1-8406DADD174F}" type="slidenum">
              <a:rPr lang="ja-JP" altLang="en-US"/>
              <a:pPr fontAlgn="base">
                <a:spcBef>
                  <a:spcPct val="0"/>
                </a:spcBef>
                <a:spcAft>
                  <a:spcPct val="0"/>
                </a:spcAft>
                <a:defRPr/>
              </a:pPr>
              <a:t>2</a:t>
            </a:fld>
            <a:endParaRPr lang="en-US" altLang="ja-JP"/>
          </a:p>
        </p:txBody>
      </p:sp>
      <p:sp>
        <p:nvSpPr>
          <p:cNvPr id="2" name="日付プレースホルダー 1"/>
          <p:cNvSpPr>
            <a:spLocks noGrp="1"/>
          </p:cNvSpPr>
          <p:nvPr>
            <p:ph type="dt" idx="10"/>
          </p:nvPr>
        </p:nvSpPr>
        <p:spPr/>
        <p:txBody>
          <a:bodyPr/>
          <a:lstStyle/>
          <a:p>
            <a:pPr>
              <a:defRPr/>
            </a:pPr>
            <a:r>
              <a:rPr lang="en-US" altLang="ja-JP" smtClean="0"/>
              <a:t>2011/10/31</a:t>
            </a:r>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smtClean="0"/>
          </a:p>
        </p:txBody>
      </p:sp>
      <p:sp>
        <p:nvSpPr>
          <p:cNvPr id="61443"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288159-E344-451F-9DD7-B0E6E506C362}" type="slidenum">
              <a:rPr lang="ja-JP" altLang="en-US"/>
              <a:pPr fontAlgn="base">
                <a:spcBef>
                  <a:spcPct val="0"/>
                </a:spcBef>
                <a:spcAft>
                  <a:spcPct val="0"/>
                </a:spcAft>
                <a:defRPr/>
              </a:pPr>
              <a:t>16</a:t>
            </a:fld>
            <a:endParaRPr lang="en-US" altLang="ja-JP"/>
          </a:p>
        </p:txBody>
      </p:sp>
      <p:sp>
        <p:nvSpPr>
          <p:cNvPr id="2" name="日付プレースホルダー 1"/>
          <p:cNvSpPr>
            <a:spLocks noGrp="1"/>
          </p:cNvSpPr>
          <p:nvPr>
            <p:ph type="dt" idx="10"/>
          </p:nvPr>
        </p:nvSpPr>
        <p:spPr/>
        <p:txBody>
          <a:bodyPr/>
          <a:lstStyle/>
          <a:p>
            <a:pPr>
              <a:defRPr/>
            </a:pPr>
            <a:r>
              <a:rPr lang="en-US" altLang="ja-JP" smtClean="0"/>
              <a:t>2011/10/31</a:t>
            </a:r>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3491"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EABE45-B6A4-4E65-9818-A9DF10EDE260}" type="slidenum">
              <a:rPr lang="ja-JP" altLang="en-US"/>
              <a:pPr fontAlgn="base">
                <a:spcBef>
                  <a:spcPct val="0"/>
                </a:spcBef>
                <a:spcAft>
                  <a:spcPct val="0"/>
                </a:spcAft>
                <a:defRPr/>
              </a:pPr>
              <a:t>17</a:t>
            </a:fld>
            <a:endParaRPr lang="en-US" altLang="ja-JP"/>
          </a:p>
        </p:txBody>
      </p:sp>
      <p:sp>
        <p:nvSpPr>
          <p:cNvPr id="2" name="日付プレースホルダー 1"/>
          <p:cNvSpPr>
            <a:spLocks noGrp="1"/>
          </p:cNvSpPr>
          <p:nvPr>
            <p:ph type="dt" idx="10"/>
          </p:nvPr>
        </p:nvSpPr>
        <p:spPr/>
        <p:txBody>
          <a:bodyPr/>
          <a:lstStyle/>
          <a:p>
            <a:pPr>
              <a:defRPr/>
            </a:pPr>
            <a:r>
              <a:rPr lang="en-US" altLang="ja-JP" smtClean="0"/>
              <a:t>2011/10/31</a:t>
            </a:r>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63491"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EABE45-B6A4-4E65-9818-A9DF10EDE260}" type="slidenum">
              <a:rPr lang="ja-JP" altLang="en-US"/>
              <a:pPr fontAlgn="base">
                <a:spcBef>
                  <a:spcPct val="0"/>
                </a:spcBef>
                <a:spcAft>
                  <a:spcPct val="0"/>
                </a:spcAft>
                <a:defRPr/>
              </a:pPr>
              <a:t>18</a:t>
            </a:fld>
            <a:endParaRPr lang="en-US" altLang="ja-JP"/>
          </a:p>
        </p:txBody>
      </p:sp>
      <p:sp>
        <p:nvSpPr>
          <p:cNvPr id="2" name="日付プレースホルダー 1"/>
          <p:cNvSpPr>
            <a:spLocks noGrp="1"/>
          </p:cNvSpPr>
          <p:nvPr>
            <p:ph type="dt" idx="10"/>
          </p:nvPr>
        </p:nvSpPr>
        <p:spPr/>
        <p:txBody>
          <a:bodyPr/>
          <a:lstStyle/>
          <a:p>
            <a:pPr>
              <a:defRPr/>
            </a:pPr>
            <a:r>
              <a:rPr lang="en-US" altLang="ja-JP" smtClean="0"/>
              <a:t>2011/10/31</a:t>
            </a:r>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20</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21</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22</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fld id="{7C7E3EBC-0B59-44BA-BC1B-82E7DA4BAB3D}" type="slidenum">
              <a:rPr lang="en-US" altLang="ja-JP" sz="1200" b="0">
                <a:solidFill>
                  <a:schemeClr val="tx1"/>
                </a:solidFill>
                <a:latin typeface="Arial" charset="0"/>
              </a:rPr>
              <a:pPr eaLnBrk="1" hangingPunct="1"/>
              <a:t>23</a:t>
            </a:fld>
            <a:endParaRPr lang="en-US" altLang="ja-JP" sz="1200" b="0" dirty="0">
              <a:solidFill>
                <a:schemeClr val="tx1"/>
              </a:solidFill>
              <a:latin typeface="Arial" charset="0"/>
            </a:endParaRPr>
          </a:p>
        </p:txBody>
      </p:sp>
      <p:sp>
        <p:nvSpPr>
          <p:cNvPr id="92163" name="Rectangle 2"/>
          <p:cNvSpPr>
            <a:spLocks noGrp="1" noRot="1" noChangeAspect="1" noChangeArrowheads="1" noTextEdit="1"/>
          </p:cNvSpPr>
          <p:nvPr>
            <p:ph type="sldImg"/>
          </p:nvPr>
        </p:nvSpPr>
        <p:spPr>
          <a:xfrm>
            <a:off x="941381" y="740700"/>
            <a:ext cx="4853003" cy="3698911"/>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
        <p:nvSpPr>
          <p:cNvPr id="92165" name="日付プレースホルダ 7"/>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8545" eaLnBrk="0" hangingPunct="0">
              <a:defRPr kumimoji="1" sz="1500" b="1">
                <a:solidFill>
                  <a:srgbClr val="FF3300"/>
                </a:solidFill>
                <a:latin typeface="Tahoma" pitchFamily="34" charset="0"/>
                <a:ea typeface="ＭＳ Ｐゴシック" charset="-128"/>
              </a:defRPr>
            </a:lvl1pPr>
            <a:lvl2pPr marL="711408" indent="-273619" defTabSz="948545" eaLnBrk="0" hangingPunct="0">
              <a:defRPr kumimoji="1" sz="1500" b="1">
                <a:solidFill>
                  <a:srgbClr val="FF3300"/>
                </a:solidFill>
                <a:latin typeface="Tahoma" pitchFamily="34" charset="0"/>
                <a:ea typeface="ＭＳ Ｐゴシック" charset="-128"/>
              </a:defRPr>
            </a:lvl2pPr>
            <a:lvl3pPr marL="1094475" indent="-218895" defTabSz="948545" eaLnBrk="0" hangingPunct="0">
              <a:defRPr kumimoji="1" sz="1500" b="1">
                <a:solidFill>
                  <a:srgbClr val="FF3300"/>
                </a:solidFill>
                <a:latin typeface="Tahoma" pitchFamily="34" charset="0"/>
                <a:ea typeface="ＭＳ Ｐゴシック" charset="-128"/>
              </a:defRPr>
            </a:lvl3pPr>
            <a:lvl4pPr marL="1532265" indent="-218895" defTabSz="948545" eaLnBrk="0" hangingPunct="0">
              <a:defRPr kumimoji="1" sz="1500" b="1">
                <a:solidFill>
                  <a:srgbClr val="FF3300"/>
                </a:solidFill>
                <a:latin typeface="Tahoma" pitchFamily="34" charset="0"/>
                <a:ea typeface="ＭＳ Ｐゴシック" charset="-128"/>
              </a:defRPr>
            </a:lvl4pPr>
            <a:lvl5pPr marL="1970054" indent="-218895" defTabSz="948545" eaLnBrk="0" hangingPunct="0">
              <a:defRPr kumimoji="1" sz="1500" b="1">
                <a:solidFill>
                  <a:srgbClr val="FF3300"/>
                </a:solidFill>
                <a:latin typeface="Tahoma" pitchFamily="34" charset="0"/>
                <a:ea typeface="ＭＳ Ｐゴシック" charset="-128"/>
              </a:defRPr>
            </a:lvl5pPr>
            <a:lvl6pPr marL="240784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6pPr>
            <a:lvl7pPr marL="284563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7pPr>
            <a:lvl8pPr marL="328342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8pPr>
            <a:lvl9pPr marL="3721214" indent="-218895" defTabSz="948545" eaLnBrk="0" fontAlgn="base" hangingPunct="0">
              <a:spcBef>
                <a:spcPct val="0"/>
              </a:spcBef>
              <a:spcAft>
                <a:spcPct val="0"/>
              </a:spcAft>
              <a:defRPr kumimoji="1" sz="1500" b="1">
                <a:solidFill>
                  <a:srgbClr val="FF3300"/>
                </a:solidFill>
                <a:latin typeface="Tahoma" pitchFamily="34" charset="0"/>
                <a:ea typeface="ＭＳ Ｐゴシック" charset="-128"/>
              </a:defRPr>
            </a:lvl9pPr>
          </a:lstStyle>
          <a:p>
            <a:pPr eaLnBrk="1" hangingPunct="1"/>
            <a:r>
              <a:rPr lang="en-US" altLang="ja-JP" sz="1200" b="0" smtClean="0">
                <a:solidFill>
                  <a:schemeClr val="tx1"/>
                </a:solidFill>
                <a:latin typeface="Arial" charset="0"/>
              </a:rPr>
              <a:t>2011/10/31</a:t>
            </a:r>
            <a:endParaRPr lang="en-US" altLang="ja-JP" sz="1200" b="0" dirty="0">
              <a:solidFill>
                <a:schemeClr val="tx1"/>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222B180A-A413-4AEE-AB56-A7CEE9B1F706}" type="datetimeFigureOut">
              <a:rPr lang="ja-JP" altLang="en-US"/>
              <a:pPr>
                <a:defRPr/>
              </a:pPr>
              <a:t>2011/10/30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3C53F551-B861-4997-B964-731CF1166B19}" type="slidenum">
              <a:rPr lang="ja-JP" altLang="en-US"/>
              <a:pPr>
                <a:defRPr/>
              </a:pPr>
              <a:t>‹#›</a:t>
            </a:fld>
            <a:endParaRPr lang="ja-JP" altLang="en-US"/>
          </a:p>
        </p:txBody>
      </p:sp>
    </p:spTree>
    <p:extLst>
      <p:ext uri="{BB962C8B-B14F-4D97-AF65-F5344CB8AC3E}">
        <p14:creationId xmlns:p14="http://schemas.microsoft.com/office/powerpoint/2010/main" val="202084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B76724F2-3CF4-4BC1-B8CE-C8FCF5716C68}" type="datetimeFigureOut">
              <a:rPr lang="ja-JP" altLang="en-US"/>
              <a:pPr>
                <a:defRPr/>
              </a:pPr>
              <a:t>2011/10/30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10048844-F9EB-414B-A1D3-B32F87A46495}" type="slidenum">
              <a:rPr lang="ja-JP" altLang="en-US"/>
              <a:pPr>
                <a:defRPr/>
              </a:pPr>
              <a:t>‹#›</a:t>
            </a:fld>
            <a:endParaRPr lang="ja-JP" altLang="en-US"/>
          </a:p>
        </p:txBody>
      </p:sp>
    </p:spTree>
    <p:extLst>
      <p:ext uri="{BB962C8B-B14F-4D97-AF65-F5344CB8AC3E}">
        <p14:creationId xmlns:p14="http://schemas.microsoft.com/office/powerpoint/2010/main" val="194453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F0BB19A8-6A6B-42EC-8F00-BF35603CF681}" type="datetimeFigureOut">
              <a:rPr lang="ja-JP" altLang="en-US"/>
              <a:pPr>
                <a:defRPr/>
              </a:pPr>
              <a:t>2011/10/30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1DA4CB47-2911-4F13-8D52-14360AAEDC42}" type="slidenum">
              <a:rPr lang="ja-JP" altLang="en-US"/>
              <a:pPr>
                <a:defRPr/>
              </a:pPr>
              <a:t>‹#›</a:t>
            </a:fld>
            <a:endParaRPr lang="ja-JP" altLang="en-US"/>
          </a:p>
        </p:txBody>
      </p:sp>
    </p:spTree>
    <p:extLst>
      <p:ext uri="{BB962C8B-B14F-4D97-AF65-F5344CB8AC3E}">
        <p14:creationId xmlns:p14="http://schemas.microsoft.com/office/powerpoint/2010/main" val="3772886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30975"/>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5796136" y="-962"/>
            <a:ext cx="3600401" cy="261610"/>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fontAlgn="auto">
              <a:spcBef>
                <a:spcPts val="0"/>
              </a:spcBef>
              <a:spcAft>
                <a:spcPts val="0"/>
              </a:spcAft>
              <a:defRPr/>
            </a:pPr>
            <a:r>
              <a:rPr lang="ja-JP" altLang="en-US" sz="1100" b="1" dirty="0">
                <a:ln w="50800"/>
                <a:gradFill flip="none" rotWithShape="1">
                  <a:gsLst>
                    <a:gs pos="0">
                      <a:prstClr val="white">
                        <a:shade val="50000"/>
                        <a:tint val="66000"/>
                        <a:satMod val="160000"/>
                      </a:prstClr>
                    </a:gs>
                    <a:gs pos="50000">
                      <a:prstClr val="white">
                        <a:shade val="50000"/>
                        <a:tint val="44500"/>
                        <a:satMod val="160000"/>
                      </a:prstClr>
                    </a:gs>
                    <a:gs pos="100000">
                      <a:prstClr val="white">
                        <a:shade val="50000"/>
                        <a:tint val="23500"/>
                        <a:satMod val="160000"/>
                      </a:prstClr>
                    </a:gs>
                  </a:gsLst>
                  <a:lin ang="18900000" scaled="1"/>
                  <a:tileRect/>
                </a:gradFill>
                <a:latin typeface="+mn-lt"/>
                <a:ea typeface="+mn-ea"/>
              </a:rPr>
              <a:t>　　</a:t>
            </a:r>
            <a:r>
              <a:rPr lang="en-US" altLang="ja-JP" sz="1100" b="1" dirty="0">
                <a:ln w="50800"/>
                <a:gradFill flip="none" rotWithShape="1">
                  <a:gsLst>
                    <a:gs pos="0">
                      <a:prstClr val="white">
                        <a:shade val="50000"/>
                        <a:tint val="66000"/>
                        <a:satMod val="160000"/>
                      </a:prstClr>
                    </a:gs>
                    <a:gs pos="50000">
                      <a:prstClr val="white">
                        <a:shade val="50000"/>
                        <a:tint val="44500"/>
                        <a:satMod val="160000"/>
                      </a:prstClr>
                    </a:gs>
                    <a:gs pos="100000">
                      <a:prstClr val="white">
                        <a:shade val="50000"/>
                        <a:tint val="23500"/>
                        <a:satMod val="160000"/>
                      </a:prstClr>
                    </a:gs>
                  </a:gsLst>
                  <a:lin ang="18900000" scaled="1"/>
                  <a:tileRect/>
                </a:gradFill>
                <a:latin typeface="+mn-lt"/>
                <a:ea typeface="+mn-ea"/>
              </a:rPr>
              <a:t>Tokai University Solar Car Team</a:t>
            </a:r>
            <a:endParaRPr lang="ja-JP" altLang="en-US" sz="1100" b="1" dirty="0">
              <a:ln w="50800"/>
              <a:gradFill flip="none" rotWithShape="1">
                <a:gsLst>
                  <a:gs pos="0">
                    <a:prstClr val="white">
                      <a:shade val="50000"/>
                      <a:tint val="66000"/>
                      <a:satMod val="160000"/>
                    </a:prstClr>
                  </a:gs>
                  <a:gs pos="50000">
                    <a:prstClr val="white">
                      <a:shade val="50000"/>
                      <a:tint val="44500"/>
                      <a:satMod val="160000"/>
                    </a:prstClr>
                  </a:gs>
                  <a:gs pos="100000">
                    <a:prstClr val="white">
                      <a:shade val="50000"/>
                      <a:tint val="23500"/>
                      <a:satMod val="160000"/>
                    </a:prstClr>
                  </a:gs>
                </a:gsLst>
                <a:lin ang="18900000" scaled="1"/>
                <a:tileRect/>
              </a:gradFill>
              <a:latin typeface="+mn-lt"/>
              <a:ea typeface="+mn-ea"/>
            </a:endParaRPr>
          </a:p>
        </p:txBody>
      </p:sp>
      <p:pic>
        <p:nvPicPr>
          <p:cNvPr id="5" name="Picture 2"/>
          <p:cNvPicPr>
            <a:picLocks noChangeAspect="1" noChangeArrowheads="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8063880" y="7574"/>
            <a:ext cx="981161" cy="191694"/>
          </a:xfrm>
          <a:prstGeom prst="rect">
            <a:avLst/>
          </a:prstGeom>
          <a:noFill/>
          <a:ln>
            <a:noFill/>
          </a:ln>
          <a:effectLst/>
          <a:extLst/>
        </p:spPr>
      </p:pic>
      <p:sp>
        <p:nvSpPr>
          <p:cNvPr id="6" name="正方形/長方形 12"/>
          <p:cNvSpPr/>
          <p:nvPr userDrawn="1"/>
        </p:nvSpPr>
        <p:spPr>
          <a:xfrm>
            <a:off x="6084888" y="214313"/>
            <a:ext cx="3059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Tree>
    <p:extLst>
      <p:ext uri="{BB962C8B-B14F-4D97-AF65-F5344CB8AC3E}">
        <p14:creationId xmlns:p14="http://schemas.microsoft.com/office/powerpoint/2010/main" val="1205973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30975"/>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5796136" y="-962"/>
            <a:ext cx="3600401" cy="261610"/>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fontAlgn="auto">
              <a:spcBef>
                <a:spcPts val="0"/>
              </a:spcBef>
              <a:spcAft>
                <a:spcPts val="0"/>
              </a:spcAft>
              <a:defRPr/>
            </a:pPr>
            <a:r>
              <a:rPr lang="ja-JP" altLang="en-US" sz="1100" b="1" dirty="0">
                <a:ln w="50800"/>
                <a:gradFill flip="none" rotWithShape="1">
                  <a:gsLst>
                    <a:gs pos="0">
                      <a:prstClr val="white">
                        <a:shade val="50000"/>
                        <a:tint val="66000"/>
                        <a:satMod val="160000"/>
                      </a:prstClr>
                    </a:gs>
                    <a:gs pos="50000">
                      <a:prstClr val="white">
                        <a:shade val="50000"/>
                        <a:tint val="44500"/>
                        <a:satMod val="160000"/>
                      </a:prstClr>
                    </a:gs>
                    <a:gs pos="100000">
                      <a:prstClr val="white">
                        <a:shade val="50000"/>
                        <a:tint val="23500"/>
                        <a:satMod val="160000"/>
                      </a:prstClr>
                    </a:gs>
                  </a:gsLst>
                  <a:lin ang="18900000" scaled="1"/>
                  <a:tileRect/>
                </a:gradFill>
                <a:latin typeface="+mn-lt"/>
                <a:ea typeface="+mn-ea"/>
              </a:rPr>
              <a:t>　　</a:t>
            </a:r>
            <a:r>
              <a:rPr lang="en-US" altLang="ja-JP" sz="1100" b="1" dirty="0">
                <a:ln w="50800"/>
                <a:gradFill flip="none" rotWithShape="1">
                  <a:gsLst>
                    <a:gs pos="0">
                      <a:prstClr val="white">
                        <a:shade val="50000"/>
                        <a:tint val="66000"/>
                        <a:satMod val="160000"/>
                      </a:prstClr>
                    </a:gs>
                    <a:gs pos="50000">
                      <a:prstClr val="white">
                        <a:shade val="50000"/>
                        <a:tint val="44500"/>
                        <a:satMod val="160000"/>
                      </a:prstClr>
                    </a:gs>
                    <a:gs pos="100000">
                      <a:prstClr val="white">
                        <a:shade val="50000"/>
                        <a:tint val="23500"/>
                        <a:satMod val="160000"/>
                      </a:prstClr>
                    </a:gs>
                  </a:gsLst>
                  <a:lin ang="18900000" scaled="1"/>
                  <a:tileRect/>
                </a:gradFill>
                <a:latin typeface="+mn-lt"/>
                <a:ea typeface="+mn-ea"/>
              </a:rPr>
              <a:t>Tokai University Solar Car Team</a:t>
            </a:r>
            <a:endParaRPr lang="ja-JP" altLang="en-US" sz="1100" b="1" dirty="0">
              <a:ln w="50800"/>
              <a:gradFill flip="none" rotWithShape="1">
                <a:gsLst>
                  <a:gs pos="0">
                    <a:prstClr val="white">
                      <a:shade val="50000"/>
                      <a:tint val="66000"/>
                      <a:satMod val="160000"/>
                    </a:prstClr>
                  </a:gs>
                  <a:gs pos="50000">
                    <a:prstClr val="white">
                      <a:shade val="50000"/>
                      <a:tint val="44500"/>
                      <a:satMod val="160000"/>
                    </a:prstClr>
                  </a:gs>
                  <a:gs pos="100000">
                    <a:prstClr val="white">
                      <a:shade val="50000"/>
                      <a:tint val="23500"/>
                      <a:satMod val="160000"/>
                    </a:prstClr>
                  </a:gs>
                </a:gsLst>
                <a:lin ang="18900000" scaled="1"/>
                <a:tileRect/>
              </a:gradFill>
              <a:latin typeface="+mn-lt"/>
              <a:ea typeface="+mn-ea"/>
            </a:endParaRPr>
          </a:p>
        </p:txBody>
      </p:sp>
      <p:pic>
        <p:nvPicPr>
          <p:cNvPr id="5" name="Picture 2"/>
          <p:cNvPicPr>
            <a:picLocks noChangeAspect="1" noChangeArrowheads="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8063880" y="7574"/>
            <a:ext cx="981161" cy="191694"/>
          </a:xfrm>
          <a:prstGeom prst="rect">
            <a:avLst/>
          </a:prstGeom>
          <a:noFill/>
          <a:ln>
            <a:noFill/>
          </a:ln>
          <a:effectLst/>
          <a:extLst/>
        </p:spPr>
      </p:pic>
      <p:sp>
        <p:nvSpPr>
          <p:cNvPr id="6" name="正方形/長方形 12"/>
          <p:cNvSpPr/>
          <p:nvPr userDrawn="1"/>
        </p:nvSpPr>
        <p:spPr>
          <a:xfrm>
            <a:off x="6084888" y="214313"/>
            <a:ext cx="3059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Tree>
    <p:extLst>
      <p:ext uri="{BB962C8B-B14F-4D97-AF65-F5344CB8AC3E}">
        <p14:creationId xmlns:p14="http://schemas.microsoft.com/office/powerpoint/2010/main" val="1757456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63171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623942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160221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815803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559968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856529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6EC1173D-ACB7-4ECE-9688-843691B8C8DC}" type="datetimeFigureOut">
              <a:rPr lang="ja-JP" altLang="en-US"/>
              <a:pPr>
                <a:defRPr/>
              </a:pPr>
              <a:t>2011/10/30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DBCC231C-D04A-4E1C-80F0-A4C09F3BFD0C}" type="slidenum">
              <a:rPr lang="ja-JP" altLang="en-US"/>
              <a:pPr>
                <a:defRPr/>
              </a:pPr>
              <a:t>‹#›</a:t>
            </a:fld>
            <a:endParaRPr lang="ja-JP" altLang="en-US"/>
          </a:p>
        </p:txBody>
      </p:sp>
    </p:spTree>
    <p:extLst>
      <p:ext uri="{BB962C8B-B14F-4D97-AF65-F5344CB8AC3E}">
        <p14:creationId xmlns:p14="http://schemas.microsoft.com/office/powerpoint/2010/main" val="510355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752340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054949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479083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625107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197054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546714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3016543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037005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61529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69677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632943C7-0C4A-40F9-959E-2B6194050D39}" type="datetimeFigureOut">
              <a:rPr lang="ja-JP" altLang="en-US"/>
              <a:pPr>
                <a:defRPr/>
              </a:pPr>
              <a:t>2011/10/30</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CF4D22A1-6D66-4463-8CCA-637FEBD25F59}" type="slidenum">
              <a:rPr lang="ja-JP" altLang="en-US"/>
              <a:pPr>
                <a:defRPr/>
              </a:pPr>
              <a:t>‹#›</a:t>
            </a:fld>
            <a:endParaRPr lang="ja-JP" altLang="en-US"/>
          </a:p>
        </p:txBody>
      </p:sp>
    </p:spTree>
    <p:extLst>
      <p:ext uri="{BB962C8B-B14F-4D97-AF65-F5344CB8AC3E}">
        <p14:creationId xmlns:p14="http://schemas.microsoft.com/office/powerpoint/2010/main" val="24804011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正方形/長方形 5"/>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 name="テキスト ボックス 6"/>
          <p:cNvSpPr txBox="1"/>
          <p:nvPr userDrawn="1"/>
        </p:nvSpPr>
        <p:spPr>
          <a:xfrm>
            <a:off x="5796136" y="-962"/>
            <a:ext cx="3600401" cy="261610"/>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fontAlgn="auto">
              <a:spcBef>
                <a:spcPts val="0"/>
              </a:spcBef>
              <a:spcAft>
                <a:spcPts val="0"/>
              </a:spcAft>
              <a:defRPr/>
            </a:pPr>
            <a:r>
              <a:rPr lang="en-US" altLang="ja-JP" sz="1100" b="1" dirty="0">
                <a:ln w="50800"/>
                <a:gradFill flip="none" rotWithShape="1">
                  <a:gsLst>
                    <a:gs pos="0">
                      <a:schemeClr val="bg1">
                        <a:shade val="50000"/>
                        <a:tint val="66000"/>
                        <a:satMod val="160000"/>
                      </a:schemeClr>
                    </a:gs>
                    <a:gs pos="50000">
                      <a:schemeClr val="bg1">
                        <a:shade val="50000"/>
                        <a:tint val="44500"/>
                        <a:satMod val="160000"/>
                      </a:schemeClr>
                    </a:gs>
                    <a:gs pos="100000">
                      <a:schemeClr val="bg1">
                        <a:shade val="50000"/>
                        <a:tint val="23500"/>
                        <a:satMod val="160000"/>
                      </a:schemeClr>
                    </a:gs>
                  </a:gsLst>
                  <a:lin ang="18900000" scaled="1"/>
                  <a:tileRect/>
                </a:gradFill>
                <a:latin typeface="+mn-lt"/>
                <a:ea typeface="+mn-ea"/>
              </a:rPr>
              <a:t>Light Power Project-Solar Car Team</a:t>
            </a:r>
            <a:endParaRPr lang="ja-JP" altLang="en-US" sz="1100" b="1" dirty="0">
              <a:ln w="50800"/>
              <a:gradFill flip="none" rotWithShape="1">
                <a:gsLst>
                  <a:gs pos="0">
                    <a:schemeClr val="bg1">
                      <a:shade val="50000"/>
                      <a:tint val="66000"/>
                      <a:satMod val="160000"/>
                    </a:schemeClr>
                  </a:gs>
                  <a:gs pos="50000">
                    <a:schemeClr val="bg1">
                      <a:shade val="50000"/>
                      <a:tint val="44500"/>
                      <a:satMod val="160000"/>
                    </a:schemeClr>
                  </a:gs>
                  <a:gs pos="100000">
                    <a:schemeClr val="bg1">
                      <a:shade val="50000"/>
                      <a:tint val="23500"/>
                      <a:satMod val="160000"/>
                    </a:schemeClr>
                  </a:gs>
                </a:gsLst>
                <a:lin ang="18900000" scaled="1"/>
                <a:tileRect/>
              </a:gradFill>
              <a:latin typeface="+mn-lt"/>
              <a:ea typeface="+mn-ea"/>
            </a:endParaRPr>
          </a:p>
        </p:txBody>
      </p:sp>
      <p:pic>
        <p:nvPicPr>
          <p:cNvPr id="4" name="Picture 2"/>
          <p:cNvPicPr>
            <a:picLocks noChangeAspect="1" noChangeArrowheads="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8063880" y="7574"/>
            <a:ext cx="981161" cy="191694"/>
          </a:xfrm>
          <a:prstGeom prst="rect">
            <a:avLst/>
          </a:prstGeom>
          <a:noFill/>
          <a:ln>
            <a:noFill/>
          </a:ln>
          <a:effectLst/>
          <a:extLst/>
        </p:spPr>
      </p:pic>
      <p:sp>
        <p:nvSpPr>
          <p:cNvPr id="5" name="正方形/長方形 8"/>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348731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正方形/長方形 1"/>
          <p:cNvSpPr/>
          <p:nvPr userDrawn="1"/>
        </p:nvSpPr>
        <p:spPr>
          <a:xfrm>
            <a:off x="0" y="0"/>
            <a:ext cx="9144000" cy="1390650"/>
          </a:xfrm>
          <a:prstGeom prst="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rgbClr val="00CC00"/>
              </a:solidFill>
            </a:endParaRPr>
          </a:p>
        </p:txBody>
      </p:sp>
      <p:pic>
        <p:nvPicPr>
          <p:cNvPr id="3"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001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466013" y="6484938"/>
            <a:ext cx="167798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74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2633806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328477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513252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3904281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18271695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3984502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セクション見出し">
    <p:spTree>
      <p:nvGrpSpPr>
        <p:cNvPr id="1" name=""/>
        <p:cNvGrpSpPr/>
        <p:nvPr/>
      </p:nvGrpSpPr>
      <p:grpSpPr>
        <a:xfrm>
          <a:off x="0" y="0"/>
          <a:ext cx="0" cy="0"/>
          <a:chOff x="0" y="0"/>
          <a:chExt cx="0" cy="0"/>
        </a:xfrm>
      </p:grpSpPr>
      <p:sp>
        <p:nvSpPr>
          <p:cNvPr id="2" name="正方形/長方形 7"/>
          <p:cNvSpPr/>
          <p:nvPr userDrawn="1"/>
        </p:nvSpPr>
        <p:spPr>
          <a:xfrm>
            <a:off x="0" y="-27384"/>
            <a:ext cx="9144000" cy="1224136"/>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4388" y="6557963"/>
            <a:ext cx="19796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9"/>
          <p:cNvSpPr txBox="1"/>
          <p:nvPr userDrawn="1"/>
        </p:nvSpPr>
        <p:spPr>
          <a:xfrm>
            <a:off x="7172672" y="-32712"/>
            <a:ext cx="2376265" cy="307777"/>
          </a:xfrm>
          <a:prstGeom prst="rect">
            <a:avLst/>
          </a:prstGeom>
          <a:noFill/>
        </p:spPr>
        <p:txBody>
          <a:bodyPr>
            <a:spAutoFit/>
          </a:bodyPr>
          <a:lstStyle/>
          <a:p>
            <a:pPr fontAlgn="auto">
              <a:spcBef>
                <a:spcPts val="0"/>
              </a:spcBef>
              <a:spcAft>
                <a:spcPts val="0"/>
              </a:spcAft>
              <a:defRPr/>
            </a:pPr>
            <a:r>
              <a:rPr lang="en-US" altLang="ja-JP" sz="14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Panasonic×TOKAI</a:t>
            </a:r>
            <a:r>
              <a:rPr lang="en-US" altLang="ja-JP"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rPr>
              <a:t> UNIV</a:t>
            </a:r>
            <a:endParaRPr lang="ja-JP" altLang="en-US" sz="1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n-lt"/>
              <a:ea typeface="+mn-ea"/>
            </a:endParaRPr>
          </a:p>
        </p:txBody>
      </p:sp>
      <p:sp>
        <p:nvSpPr>
          <p:cNvPr id="5" name="正方形/長方形 12"/>
          <p:cNvSpPr/>
          <p:nvPr userDrawn="1"/>
        </p:nvSpPr>
        <p:spPr>
          <a:xfrm>
            <a:off x="5830888" y="214313"/>
            <a:ext cx="3313112" cy="46037"/>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Tree>
    <p:extLst>
      <p:ext uri="{BB962C8B-B14F-4D97-AF65-F5344CB8AC3E}">
        <p14:creationId xmlns:p14="http://schemas.microsoft.com/office/powerpoint/2010/main" val="4049664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6E6FEA69-4369-458E-BE59-84C885FE7D32}" type="datetimeFigureOut">
              <a:rPr lang="ja-JP" altLang="en-US"/>
              <a:pPr>
                <a:defRPr/>
              </a:pPr>
              <a:t>2011/10/30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2C2ECC91-14C2-4089-BFC2-EB06AE855BA7}" type="slidenum">
              <a:rPr lang="ja-JP" altLang="en-US"/>
              <a:pPr>
                <a:defRPr/>
              </a:pPr>
              <a:t>‹#›</a:t>
            </a:fld>
            <a:endParaRPr lang="ja-JP" altLang="en-US"/>
          </a:p>
        </p:txBody>
      </p:sp>
    </p:spTree>
    <p:extLst>
      <p:ext uri="{BB962C8B-B14F-4D97-AF65-F5344CB8AC3E}">
        <p14:creationId xmlns:p14="http://schemas.microsoft.com/office/powerpoint/2010/main" val="3337714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FCAE8914-0465-4D29-8C62-A68655E1ED1B}" type="datetimeFigureOut">
              <a:rPr lang="ja-JP" altLang="en-US"/>
              <a:pPr>
                <a:defRPr/>
              </a:pPr>
              <a:t>2011/10/30</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2177D055-27DA-47A9-89FC-5E3EAF47F20C}" type="slidenum">
              <a:rPr lang="ja-JP" altLang="en-US"/>
              <a:pPr>
                <a:defRPr/>
              </a:pPr>
              <a:t>‹#›</a:t>
            </a:fld>
            <a:endParaRPr lang="ja-JP" altLang="en-US"/>
          </a:p>
        </p:txBody>
      </p:sp>
    </p:spTree>
    <p:extLst>
      <p:ext uri="{BB962C8B-B14F-4D97-AF65-F5344CB8AC3E}">
        <p14:creationId xmlns:p14="http://schemas.microsoft.com/office/powerpoint/2010/main" val="549750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31C17898-3649-44D3-9AED-3BE3D44CF2B0}" type="datetimeFigureOut">
              <a:rPr lang="ja-JP" altLang="en-US"/>
              <a:pPr>
                <a:defRPr/>
              </a:pPr>
              <a:t>2011/10/30</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25EEA75F-751C-42B9-938E-47B26FFE226C}" type="slidenum">
              <a:rPr lang="ja-JP" altLang="en-US"/>
              <a:pPr>
                <a:defRPr/>
              </a:pPr>
              <a:t>‹#›</a:t>
            </a:fld>
            <a:endParaRPr lang="ja-JP" altLang="en-US"/>
          </a:p>
        </p:txBody>
      </p:sp>
    </p:spTree>
    <p:extLst>
      <p:ext uri="{BB962C8B-B14F-4D97-AF65-F5344CB8AC3E}">
        <p14:creationId xmlns:p14="http://schemas.microsoft.com/office/powerpoint/2010/main" val="1614838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0204A5B1-AD22-45A7-889A-20AC99168E79}" type="datetimeFigureOut">
              <a:rPr lang="ja-JP" altLang="en-US"/>
              <a:pPr>
                <a:defRPr/>
              </a:pPr>
              <a:t>2011/10/30</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97FE6CFF-B6E8-4E20-9517-9311D6B83863}" type="slidenum">
              <a:rPr lang="ja-JP" altLang="en-US"/>
              <a:pPr>
                <a:defRPr/>
              </a:pPr>
              <a:t>‹#›</a:t>
            </a:fld>
            <a:endParaRPr lang="ja-JP" altLang="en-US"/>
          </a:p>
        </p:txBody>
      </p:sp>
    </p:spTree>
    <p:extLst>
      <p:ext uri="{BB962C8B-B14F-4D97-AF65-F5344CB8AC3E}">
        <p14:creationId xmlns:p14="http://schemas.microsoft.com/office/powerpoint/2010/main" val="3364013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47CF659D-93A2-4EF5-9BA8-4B6785026D5E}" type="datetimeFigureOut">
              <a:rPr lang="ja-JP" altLang="en-US"/>
              <a:pPr>
                <a:defRPr/>
              </a:pPr>
              <a:t>2011/10/30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44A9FE0F-2402-4B6A-8FA5-BE1B0D78792A}" type="slidenum">
              <a:rPr lang="ja-JP" altLang="en-US"/>
              <a:pPr>
                <a:defRPr/>
              </a:pPr>
              <a:t>‹#›</a:t>
            </a:fld>
            <a:endParaRPr lang="ja-JP" altLang="en-US"/>
          </a:p>
        </p:txBody>
      </p:sp>
    </p:spTree>
    <p:extLst>
      <p:ext uri="{BB962C8B-B14F-4D97-AF65-F5344CB8AC3E}">
        <p14:creationId xmlns:p14="http://schemas.microsoft.com/office/powerpoint/2010/main" val="9148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76DAF416-4824-4BDC-B210-572E50EEF399}" type="datetimeFigureOut">
              <a:rPr lang="ja-JP" altLang="en-US"/>
              <a:pPr>
                <a:defRPr/>
              </a:pPr>
              <a:t>2011/10/30</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386C7865-A374-4423-ADB3-CE99AAD95985}" type="slidenum">
              <a:rPr lang="ja-JP" altLang="en-US"/>
              <a:pPr>
                <a:defRPr/>
              </a:pPr>
              <a:t>‹#›</a:t>
            </a:fld>
            <a:endParaRPr lang="ja-JP" altLang="en-US"/>
          </a:p>
        </p:txBody>
      </p:sp>
    </p:spTree>
    <p:extLst>
      <p:ext uri="{BB962C8B-B14F-4D97-AF65-F5344CB8AC3E}">
        <p14:creationId xmlns:p14="http://schemas.microsoft.com/office/powerpoint/2010/main" val="209688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9D77CA5E-9AC6-4AE0-95C4-947EB785221F}" type="datetimeFigureOut">
              <a:rPr lang="ja-JP" altLang="en-US"/>
              <a:pPr>
                <a:defRPr/>
              </a:pPr>
              <a:t>2011/10/30</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C1C01F3A-DC6B-40C7-8052-FF7C43490B5D}"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20" r:id="rId12"/>
    <p:sldLayoutId id="2147484221" r:id="rId13"/>
    <p:sldLayoutId id="2147484222" r:id="rId14"/>
    <p:sldLayoutId id="2147484223" r:id="rId15"/>
    <p:sldLayoutId id="2147484224" r:id="rId16"/>
    <p:sldLayoutId id="2147484225" r:id="rId17"/>
    <p:sldLayoutId id="2147484226" r:id="rId18"/>
    <p:sldLayoutId id="2147484227" r:id="rId19"/>
    <p:sldLayoutId id="2147484228" r:id="rId20"/>
    <p:sldLayoutId id="2147484229" r:id="rId21"/>
    <p:sldLayoutId id="2147484230" r:id="rId22"/>
    <p:sldLayoutId id="2147484231" r:id="rId23"/>
    <p:sldLayoutId id="2147484232" r:id="rId24"/>
    <p:sldLayoutId id="2147484233" r:id="rId25"/>
    <p:sldLayoutId id="2147484234" r:id="rId26"/>
    <p:sldLayoutId id="2147484235" r:id="rId27"/>
    <p:sldLayoutId id="2147484236" r:id="rId28"/>
    <p:sldLayoutId id="2147484237" r:id="rId29"/>
    <p:sldLayoutId id="2147484238" r:id="rId30"/>
    <p:sldLayoutId id="2147484239" r:id="rId31"/>
    <p:sldLayoutId id="2147484240" r:id="rId32"/>
    <p:sldLayoutId id="2147484241" r:id="rId33"/>
    <p:sldLayoutId id="2147484242" r:id="rId34"/>
    <p:sldLayoutId id="2147484243" r:id="rId35"/>
    <p:sldLayoutId id="2147484244" r:id="rId36"/>
    <p:sldLayoutId id="2147484245" r:id="rId37"/>
    <p:sldLayoutId id="2147484246" r:id="rId38"/>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HGPｺﾞｼｯｸM"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HGPｺﾞｼｯｸM"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HGPｺﾞｼｯｸM"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HGPｺﾞｼｯｸM"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2.gif"/><Relationship Id="rId7" Type="http://schemas.openxmlformats.org/officeDocument/2006/relationships/image" Target="../media/image46.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5.gif"/><Relationship Id="rId5" Type="http://schemas.openxmlformats.org/officeDocument/2006/relationships/image" Target="../media/image44.gif"/><Relationship Id="rId10" Type="http://schemas.openxmlformats.org/officeDocument/2006/relationships/image" Target="../media/image49.gif"/><Relationship Id="rId4" Type="http://schemas.openxmlformats.org/officeDocument/2006/relationships/image" Target="../media/image43.gif"/><Relationship Id="rId9" Type="http://schemas.openxmlformats.org/officeDocument/2006/relationships/image" Target="../media/image48.gif"/></Relationships>
</file>

<file path=ppt/slides/_rels/slide2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www.worldsolarchallenge.org/"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www.u-tokai.ac.jp/WSC201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正方形/長方形 8"/>
          <p:cNvSpPr>
            <a:spLocks noChangeArrowheads="1"/>
          </p:cNvSpPr>
          <p:nvPr/>
        </p:nvSpPr>
        <p:spPr bwMode="auto">
          <a:xfrm>
            <a:off x="251520" y="4941168"/>
            <a:ext cx="87476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400" b="1" dirty="0">
                <a:latin typeface="+mj-ea"/>
                <a:ea typeface="+mj-ea"/>
              </a:rPr>
              <a:t>チーム監督   </a:t>
            </a:r>
            <a:r>
              <a:rPr lang="ja-JP" altLang="en-US" sz="2400" b="1" dirty="0" smtClean="0">
                <a:latin typeface="+mj-ea"/>
                <a:ea typeface="+mj-ea"/>
              </a:rPr>
              <a:t>木村</a:t>
            </a:r>
            <a:r>
              <a:rPr lang="ja-JP" altLang="en-US" sz="2400" b="1" dirty="0">
                <a:latin typeface="+mj-ea"/>
                <a:ea typeface="+mj-ea"/>
              </a:rPr>
              <a:t>英樹　東海</a:t>
            </a:r>
            <a:r>
              <a:rPr lang="ja-JP" altLang="en-US" sz="2400" b="1" dirty="0" smtClean="0">
                <a:latin typeface="+mj-ea"/>
                <a:ea typeface="+mj-ea"/>
              </a:rPr>
              <a:t>大学 工学部 電気</a:t>
            </a:r>
            <a:r>
              <a:rPr lang="ja-JP" altLang="en-US" sz="2400" b="1" dirty="0">
                <a:latin typeface="+mj-ea"/>
                <a:ea typeface="+mj-ea"/>
              </a:rPr>
              <a:t>電子工</a:t>
            </a:r>
            <a:r>
              <a:rPr lang="ja-JP" altLang="en-US" sz="2400" b="1" dirty="0" smtClean="0">
                <a:latin typeface="+mj-ea"/>
                <a:ea typeface="+mj-ea"/>
              </a:rPr>
              <a:t>学科 教授</a:t>
            </a:r>
            <a:endParaRPr lang="en-US" altLang="ja-JP" sz="2400" b="1" dirty="0">
              <a:latin typeface="+mj-ea"/>
              <a:ea typeface="+mj-ea"/>
            </a:endParaRPr>
          </a:p>
          <a:p>
            <a:r>
              <a:rPr lang="ja-JP" altLang="en-US" sz="2400" b="1" dirty="0" smtClean="0">
                <a:latin typeface="+mj-ea"/>
                <a:ea typeface="+mj-ea"/>
              </a:rPr>
              <a:t>学生リーダー  瀧</a:t>
            </a:r>
            <a:r>
              <a:rPr lang="ja-JP" altLang="en-US" sz="2400" b="1" dirty="0">
                <a:latin typeface="+mj-ea"/>
                <a:ea typeface="+mj-ea"/>
              </a:rPr>
              <a:t> </a:t>
            </a:r>
            <a:r>
              <a:rPr lang="ja-JP" altLang="en-US" sz="2400" b="1" dirty="0" smtClean="0">
                <a:latin typeface="+mj-ea"/>
                <a:ea typeface="+mj-ea"/>
              </a:rPr>
              <a:t>淳一</a:t>
            </a:r>
            <a:r>
              <a:rPr lang="ja-JP" altLang="en-US" sz="2400" b="1" dirty="0">
                <a:latin typeface="+mj-ea"/>
                <a:ea typeface="+mj-ea"/>
              </a:rPr>
              <a:t>　 東海</a:t>
            </a:r>
            <a:r>
              <a:rPr lang="ja-JP" altLang="en-US" sz="2400" b="1" dirty="0" smtClean="0">
                <a:latin typeface="+mj-ea"/>
                <a:ea typeface="+mj-ea"/>
              </a:rPr>
              <a:t>大学 工学部 動力</a:t>
            </a:r>
            <a:r>
              <a:rPr lang="ja-JP" altLang="en-US" sz="2400" b="1" dirty="0">
                <a:latin typeface="+mj-ea"/>
                <a:ea typeface="+mj-ea"/>
              </a:rPr>
              <a:t>機械工</a:t>
            </a:r>
            <a:r>
              <a:rPr lang="ja-JP" altLang="en-US" sz="2400" b="1" dirty="0" smtClean="0">
                <a:latin typeface="+mj-ea"/>
                <a:ea typeface="+mj-ea"/>
              </a:rPr>
              <a:t>学科 ３年</a:t>
            </a:r>
            <a:endParaRPr lang="en-US" altLang="ja-JP" sz="2400" b="1" dirty="0">
              <a:latin typeface="+mj-ea"/>
              <a:ea typeface="+mj-ea"/>
            </a:endParaRPr>
          </a:p>
        </p:txBody>
      </p:sp>
      <p:sp>
        <p:nvSpPr>
          <p:cNvPr id="2" name="正方形/長方形 1"/>
          <p:cNvSpPr/>
          <p:nvPr/>
        </p:nvSpPr>
        <p:spPr>
          <a:xfrm>
            <a:off x="4896335" y="3371846"/>
            <a:ext cx="3275257" cy="1015663"/>
          </a:xfrm>
          <a:prstGeom prst="rect">
            <a:avLst/>
          </a:prstGeom>
        </p:spPr>
        <p:txBody>
          <a:bodyPr wrap="none">
            <a:spAutoFit/>
          </a:bodyPr>
          <a:lstStyle/>
          <a:p>
            <a:pPr algn="ctr" fontAlgn="auto">
              <a:spcBef>
                <a:spcPts val="225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6000" b="1" dirty="0" smtClean="0">
                <a:solidFill>
                  <a:srgbClr val="000076"/>
                </a:solidFill>
                <a:effectLst>
                  <a:outerShdw blurRad="38100" dist="38100" dir="2700000" algn="tl">
                    <a:srgbClr val="000000">
                      <a:alpha val="43137"/>
                    </a:srgbClr>
                  </a:outerShdw>
                </a:effectLst>
                <a:latin typeface="+mj-ea"/>
                <a:ea typeface="+mj-ea"/>
              </a:rPr>
              <a:t>優勝報告</a:t>
            </a:r>
            <a:endParaRPr lang="ja-JP" altLang="en-US" sz="6000" b="1" dirty="0">
              <a:solidFill>
                <a:srgbClr val="000076"/>
              </a:solidFill>
              <a:effectLst>
                <a:outerShdw blurRad="38100" dist="38100" dir="2700000" algn="tl">
                  <a:srgbClr val="000000">
                    <a:alpha val="43137"/>
                  </a:srgbClr>
                </a:outerShdw>
              </a:effectLst>
              <a:latin typeface="+mj-ea"/>
              <a:ea typeface="+mj-ea"/>
            </a:endParaRPr>
          </a:p>
        </p:txBody>
      </p:sp>
      <p:pic>
        <p:nvPicPr>
          <p:cNvPr id="593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5418" y="5929313"/>
            <a:ext cx="443706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でかちゃれロゴ"/>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515" y="5831681"/>
            <a:ext cx="8581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1760" y="5874350"/>
            <a:ext cx="1261913" cy="84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Junichi Taki\Desktop\2011ＷＳＣ.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668" y="26022"/>
            <a:ext cx="3681260" cy="4937734"/>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3923928" y="476672"/>
            <a:ext cx="5220072" cy="2877711"/>
          </a:xfrm>
          <a:prstGeom prst="rect">
            <a:avLst/>
          </a:prstGeom>
          <a:noFill/>
        </p:spPr>
        <p:txBody>
          <a:bodyPr wrap="square" lIns="91440" tIns="45720" rIns="91440" bIns="45720">
            <a:spAutoFit/>
          </a:bodyPr>
          <a:lstStyle/>
          <a:p>
            <a:pPr algn="ctr" fontAlgn="auto">
              <a:spcBef>
                <a:spcPts val="180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 P丸ゴシック体E" pitchFamily="50" charset="-128"/>
                <a:ea typeface="AR P丸ゴシック体E" pitchFamily="50" charset="-128"/>
              </a:rPr>
              <a:t>オーストラリア</a:t>
            </a:r>
            <a:r>
              <a:rPr lang="ja-JP" altLang="en-US" sz="2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 P丸ゴシック体E" pitchFamily="50" charset="-128"/>
                <a:ea typeface="AR P丸ゴシック体E" pitchFamily="50" charset="-128"/>
              </a:rPr>
              <a:t>大陸</a:t>
            </a:r>
            <a:r>
              <a:rPr lang="ja-JP" altLang="en-US" sz="2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 P丸ゴシック体E" pitchFamily="50" charset="-128"/>
                <a:ea typeface="AR P丸ゴシック体E" pitchFamily="50" charset="-128"/>
              </a:rPr>
              <a:t>縦断</a:t>
            </a:r>
            <a:endParaRPr lang="en-US" altLang="ja-JP" sz="2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 P丸ゴシック体E" pitchFamily="50" charset="-128"/>
              <a:ea typeface="AR P丸ゴシック体E" pitchFamily="50" charset="-128"/>
            </a:endParaRPr>
          </a:p>
          <a:p>
            <a:pPr algn="ctr" fontAlgn="auto">
              <a:spcBef>
                <a:spcPts val="180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 P丸ゴシック体E" pitchFamily="50" charset="-128"/>
                <a:ea typeface="AR P丸ゴシック体E" pitchFamily="50" charset="-128"/>
              </a:rPr>
              <a:t>ソーラーカーレース</a:t>
            </a:r>
            <a:endParaRPr lang="en-US" sz="2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 P丸ゴシック体E" pitchFamily="50" charset="-128"/>
              <a:ea typeface="AR P丸ゴシック体E" pitchFamily="50" charset="-128"/>
            </a:endParaRPr>
          </a:p>
          <a:p>
            <a:pPr algn="ctr" fontAlgn="auto">
              <a:spcBef>
                <a:spcPts val="180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4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AR P丸ゴシック体E" pitchFamily="50" charset="-128"/>
              </a:rPr>
              <a:t>ワールド・ソーラー・</a:t>
            </a:r>
            <a:endParaRPr lang="en-US" altLang="ja-JP" sz="4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AR P丸ゴシック体E" pitchFamily="50" charset="-128"/>
            </a:endParaRPr>
          </a:p>
          <a:p>
            <a:pPr algn="ctr" fontAlgn="auto">
              <a:spcBef>
                <a:spcPts val="1800"/>
              </a:spcBef>
              <a:spcAft>
                <a:spcPts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4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AR P丸ゴシック体E" pitchFamily="50" charset="-128"/>
              </a:rPr>
              <a:t>チャレンジ</a:t>
            </a:r>
            <a:endParaRPr lang="ja-JP" altLang="en-US" sz="4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91680" y="188640"/>
            <a:ext cx="8787066" cy="1015663"/>
          </a:xfrm>
          <a:prstGeom prst="rect">
            <a:avLst/>
          </a:prstGeom>
          <a:noFill/>
        </p:spPr>
        <p:txBody>
          <a:bodyPr wrap="square" rtlCol="0">
            <a:spAutoFit/>
          </a:bodyPr>
          <a:lstStyle/>
          <a:p>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オーストラリア　</a:t>
            </a:r>
            <a:r>
              <a:rPr lang="en-US" altLang="ja-JP"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Darwin-Newcastle Water</a:t>
            </a:r>
            <a:r>
              <a:rPr lang="ja-JP"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近郊</a:t>
            </a:r>
            <a:r>
              <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Wauchope</a:t>
            </a:r>
            <a:endPar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Ｄａｙ </a:t>
            </a:r>
            <a:r>
              <a:rPr lang="en-US" altLang="ja-JP" sz="4000" dirty="0">
                <a:ln w="18415" cmpd="sng">
                  <a:solidFill>
                    <a:srgbClr val="FFFFFF"/>
                  </a:solidFill>
                  <a:prstDash val="solid"/>
                </a:ln>
                <a:solidFill>
                  <a:srgbClr val="FFFFFF"/>
                </a:solidFill>
                <a:effectLst>
                  <a:outerShdw blurRad="63500" dir="3600000" algn="tl" rotWithShape="0">
                    <a:srgbClr val="000000">
                      <a:alpha val="70000"/>
                    </a:srgbClr>
                  </a:outerShdw>
                </a:effectLst>
              </a:rPr>
              <a:t>2</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10/17</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kumimoji="1"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コンテンツ プレースホルダ 11"/>
          <p:cNvSpPr txBox="1">
            <a:spLocks/>
          </p:cNvSpPr>
          <p:nvPr/>
        </p:nvSpPr>
        <p:spPr bwMode="auto">
          <a:xfrm>
            <a:off x="153412" y="4509120"/>
            <a:ext cx="8523044" cy="25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ほぼ</a:t>
            </a:r>
            <a:r>
              <a:rPr lang="ja-JP" altLang="en-US" sz="2000" b="1" dirty="0">
                <a:latin typeface="HGPｺﾞｼｯｸM" pitchFamily="50" charset="-128"/>
                <a:ea typeface="HGPｺﾞｼｯｸM" pitchFamily="50" charset="-128"/>
              </a:rPr>
              <a:t>同一</a:t>
            </a:r>
            <a:r>
              <a:rPr lang="ja-JP" altLang="en-US" sz="2000" b="1" dirty="0" smtClean="0">
                <a:latin typeface="HGPｺﾞｼｯｸM" pitchFamily="50" charset="-128"/>
                <a:ea typeface="HGPｺﾞｼｯｸM" pitchFamily="50" charset="-128"/>
              </a:rPr>
              <a:t>地点から上位３チームが出走</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en-US" altLang="ja-JP" sz="2000" b="1" dirty="0" smtClean="0">
                <a:latin typeface="HGPｺﾞｼｯｸM" pitchFamily="50" charset="-128"/>
                <a:ea typeface="HGPｺﾞｼｯｸM" pitchFamily="50" charset="-128"/>
              </a:rPr>
              <a:t>90km/h</a:t>
            </a:r>
            <a:r>
              <a:rPr lang="ja-JP" altLang="en-US" sz="2000" b="1" dirty="0" smtClean="0">
                <a:latin typeface="HGPｺﾞｼｯｸM" pitchFamily="50" charset="-128"/>
                <a:ea typeface="HGPｺﾞｼｯｸM" pitchFamily="50" charset="-128"/>
              </a:rPr>
              <a:t>の巡航速度でトップを走行し、</a:t>
            </a:r>
            <a:r>
              <a:rPr lang="ja-JP" altLang="en-US" sz="2000" b="1" dirty="0">
                <a:latin typeface="HGPｺﾞｼｯｸM" pitchFamily="50" charset="-128"/>
                <a:ea typeface="HGPｺﾞｼｯｸM" pitchFamily="50" charset="-128"/>
              </a:rPr>
              <a:t>コントロールポイント</a:t>
            </a:r>
            <a:r>
              <a:rPr lang="ja-JP" altLang="en-US" sz="2000" b="1" dirty="0" smtClean="0">
                <a:latin typeface="HGPｺﾞｼｯｸM" pitchFamily="50" charset="-128"/>
                <a:ea typeface="HGPｺﾞｼｯｸM" pitchFamily="50" charset="-128"/>
              </a:rPr>
              <a:t>・</a:t>
            </a:r>
            <a:r>
              <a:rPr lang="en-US" altLang="ja-JP" sz="2000" b="1" dirty="0" smtClean="0">
                <a:latin typeface="HGPｺﾞｼｯｸM" pitchFamily="50" charset="-128"/>
                <a:ea typeface="HGPｺﾞｼｯｸM" pitchFamily="50" charset="-128"/>
              </a:rPr>
              <a:t>Tennant Creek</a:t>
            </a:r>
            <a:r>
              <a:rPr lang="ja-JP" altLang="en-US" sz="2000" b="1" dirty="0" smtClean="0">
                <a:latin typeface="HGPｺﾞｼｯｸM" pitchFamily="50" charset="-128"/>
                <a:ea typeface="HGPｺﾞｼｯｸM" pitchFamily="50" charset="-128"/>
              </a:rPr>
              <a:t>で</a:t>
            </a:r>
            <a:r>
              <a:rPr lang="ja-JP" altLang="en-US" sz="2000" b="1" dirty="0">
                <a:latin typeface="HGPｺﾞｼｯｸM" pitchFamily="50" charset="-128"/>
                <a:ea typeface="HGPｺﾞｼｯｸM" pitchFamily="50" charset="-128"/>
              </a:rPr>
              <a:t>は２位に１０分差、３位に</a:t>
            </a:r>
            <a:r>
              <a:rPr lang="en-US" altLang="ja-JP" sz="2000" b="1" dirty="0">
                <a:latin typeface="HGPｺﾞｼｯｸM" pitchFamily="50" charset="-128"/>
                <a:ea typeface="HGPｺﾞｼｯｸM" pitchFamily="50" charset="-128"/>
              </a:rPr>
              <a:t>12</a:t>
            </a:r>
            <a:r>
              <a:rPr lang="ja-JP" altLang="en-US" sz="2000" b="1" dirty="0">
                <a:latin typeface="HGPｺﾞｼｯｸM" pitchFamily="50" charset="-128"/>
                <a:ea typeface="HGPｺﾞｼｯｸM" pitchFamily="50" charset="-128"/>
              </a:rPr>
              <a:t>分差</a:t>
            </a:r>
            <a:r>
              <a:rPr lang="ja-JP" altLang="en-US" sz="2000" b="1" dirty="0" smtClean="0">
                <a:latin typeface="HGPｺﾞｼｯｸM" pitchFamily="50" charset="-128"/>
                <a:ea typeface="HGPｺﾞｼｯｸM" pitchFamily="50" charset="-128"/>
              </a:rPr>
              <a:t>を</a:t>
            </a:r>
            <a:r>
              <a:rPr lang="ja-JP" altLang="en-US" sz="2000" b="1" dirty="0">
                <a:latin typeface="HGPｺﾞｼｯｸM" pitchFamily="50" charset="-128"/>
                <a:ea typeface="HGPｺﾞｼｯｸM" pitchFamily="50" charset="-128"/>
              </a:rPr>
              <a:t>つけた</a:t>
            </a:r>
            <a:endParaRPr lang="en-US" altLang="ja-JP"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en-US" altLang="ja-JP" sz="2000" b="1" dirty="0" smtClean="0">
                <a:latin typeface="HGPｺﾞｼｯｸM" pitchFamily="50" charset="-128"/>
                <a:ea typeface="HGPｺﾞｼｯｸM" pitchFamily="50" charset="-128"/>
              </a:rPr>
              <a:t>13</a:t>
            </a:r>
            <a:r>
              <a:rPr lang="ja-JP" altLang="en-US" sz="2000" b="1" dirty="0" smtClean="0">
                <a:latin typeface="HGPｺﾞｼｯｸM" pitchFamily="50" charset="-128"/>
                <a:ea typeface="HGPｺﾞｼｯｸM" pitchFamily="50" charset="-128"/>
              </a:rPr>
              <a:t>：</a:t>
            </a:r>
            <a:r>
              <a:rPr lang="en-US" altLang="ja-JP" sz="2000" b="1" dirty="0" smtClean="0">
                <a:latin typeface="HGPｺﾞｼｯｸM" pitchFamily="50" charset="-128"/>
                <a:ea typeface="HGPｺﾞｼｯｸM" pitchFamily="50" charset="-128"/>
              </a:rPr>
              <a:t>08</a:t>
            </a:r>
            <a:r>
              <a:rPr lang="ja-JP" altLang="en-US" sz="2000" b="1" dirty="0" smtClean="0">
                <a:latin typeface="HGPｺﾞｼｯｸM" pitchFamily="50" charset="-128"/>
                <a:ea typeface="HGPｺﾞｼｯｸM" pitchFamily="50" charset="-128"/>
              </a:rPr>
              <a:t>にブッシュファイアーのため、レース中断。</a:t>
            </a:r>
            <a:r>
              <a:rPr lang="en-US" altLang="ja-JP" sz="2000" b="1" dirty="0" smtClean="0">
                <a:latin typeface="HGPｺﾞｼｯｸM" pitchFamily="50" charset="-128"/>
                <a:ea typeface="HGPｺﾞｼｯｸM" pitchFamily="50" charset="-128"/>
              </a:rPr>
              <a:t>2</a:t>
            </a:r>
            <a:r>
              <a:rPr lang="ja-JP" altLang="en-US" sz="2000" b="1" dirty="0" smtClean="0">
                <a:latin typeface="HGPｺﾞｼｯｸM" pitchFamily="50" charset="-128"/>
                <a:ea typeface="HGPｺﾞｼｯｸM" pitchFamily="50" charset="-128"/>
              </a:rPr>
              <a:t>位とは４分差まで詰め寄られる。日没までに十分な発電時間があり、各車のバッテリはいずれも満充電に</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走行距離：</a:t>
            </a:r>
            <a:r>
              <a:rPr lang="en-US" altLang="ja-JP" sz="2000" b="1" dirty="0" smtClean="0">
                <a:latin typeface="HGPｺﾞｼｯｸM" pitchFamily="50" charset="-128"/>
                <a:ea typeface="HGPｺﾞｼｯｸM" pitchFamily="50" charset="-128"/>
              </a:rPr>
              <a:t>389km</a:t>
            </a:r>
            <a:endParaRPr lang="en-US" altLang="ja-JP" sz="2000" b="1" dirty="0">
              <a:latin typeface="HGPｺﾞｼｯｸM" pitchFamily="50" charset="-128"/>
              <a:ea typeface="HGPｺﾞｼｯｸM" pitchFamily="50" charset="-128"/>
            </a:endParaRPr>
          </a:p>
        </p:txBody>
      </p:sp>
      <p:pic>
        <p:nvPicPr>
          <p:cNvPr id="11266" name="Picture 2" descr="D:\大学\東海大学\ライトパワー\2011\WSC\プレゼンてーしょん\写真\resized\DSC0377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72000" y="1329580"/>
            <a:ext cx="4418588" cy="317368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大学\東海大学\ライトパワー\2011\WSC\プレゼンてーしょん\写真\resized\IMG_86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7504" y="1329580"/>
            <a:ext cx="4392488" cy="318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556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91680" y="188640"/>
            <a:ext cx="8787066" cy="1015663"/>
          </a:xfrm>
          <a:prstGeom prst="rect">
            <a:avLst/>
          </a:prstGeom>
          <a:noFill/>
        </p:spPr>
        <p:txBody>
          <a:bodyPr wrap="square" rtlCol="0">
            <a:spAutoFit/>
          </a:bodyPr>
          <a:lstStyle/>
          <a:p>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オーストラリア　</a:t>
            </a:r>
            <a:r>
              <a:rPr lang="en-US" altLang="ja-JP"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Wauchope-Kulgera</a:t>
            </a:r>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近郊</a:t>
            </a:r>
            <a:endPar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Ｄａｙ </a:t>
            </a:r>
            <a:r>
              <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10/18</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kumimoji="1"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コンテンツ プレースホルダ 11"/>
          <p:cNvSpPr txBox="1">
            <a:spLocks/>
          </p:cNvSpPr>
          <p:nvPr/>
        </p:nvSpPr>
        <p:spPr bwMode="auto">
          <a:xfrm>
            <a:off x="179512" y="4473978"/>
            <a:ext cx="8964488" cy="25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en-US" altLang="ja-JP" sz="2000" b="1" dirty="0" smtClean="0">
                <a:latin typeface="HGPｺﾞｼｯｸM" pitchFamily="50" charset="-128"/>
                <a:ea typeface="HGPｺﾞｼｯｸM" pitchFamily="50" charset="-128"/>
              </a:rPr>
              <a:t>8:00</a:t>
            </a:r>
            <a:r>
              <a:rPr lang="ja-JP" altLang="en-US" sz="2000" b="1" dirty="0" smtClean="0">
                <a:latin typeface="HGPｺﾞｼｯｸM" pitchFamily="50" charset="-128"/>
                <a:ea typeface="HGPｺﾞｼｯｸM" pitchFamily="50" charset="-128"/>
              </a:rPr>
              <a:t>より</a:t>
            </a:r>
            <a:r>
              <a:rPr lang="en-US" altLang="ja-JP" sz="2000" b="1" dirty="0" err="1" smtClean="0">
                <a:latin typeface="HGPｺﾞｼｯｸM" pitchFamily="50" charset="-128"/>
                <a:ea typeface="HGPｺﾞｼｯｸM" pitchFamily="50" charset="-128"/>
              </a:rPr>
              <a:t>Nuon</a:t>
            </a:r>
            <a:r>
              <a:rPr lang="en-US" altLang="ja-JP" sz="2000" b="1" dirty="0" smtClean="0">
                <a:latin typeface="HGPｺﾞｼｯｸM" pitchFamily="50" charset="-128"/>
                <a:ea typeface="HGPｺﾞｼｯｸM" pitchFamily="50" charset="-128"/>
              </a:rPr>
              <a:t> Solar Team</a:t>
            </a:r>
            <a:r>
              <a:rPr lang="ja-JP" altLang="en-US" sz="2000" b="1" dirty="0" smtClean="0">
                <a:latin typeface="HGPｺﾞｼｯｸM" pitchFamily="50" charset="-128"/>
                <a:ea typeface="HGPｺﾞｼｯｸM" pitchFamily="50" charset="-128"/>
              </a:rPr>
              <a:t>と</a:t>
            </a:r>
            <a:r>
              <a:rPr lang="ja-JP" altLang="en-US" sz="2000" b="1" dirty="0">
                <a:latin typeface="HGPｺﾞｼｯｸM" pitchFamily="50" charset="-128"/>
                <a:ea typeface="HGPｺﾞｼｯｸM" pitchFamily="50" charset="-128"/>
              </a:rPr>
              <a:t>Ｍｉｃｈｉｇａｎ </a:t>
            </a:r>
            <a:r>
              <a:rPr lang="en-US" altLang="ja-JP" sz="2000" b="1" dirty="0">
                <a:latin typeface="HGPｺﾞｼｯｸM" pitchFamily="50" charset="-128"/>
                <a:ea typeface="HGPｺﾞｼｯｸM" pitchFamily="50" charset="-128"/>
              </a:rPr>
              <a:t>Solar Car </a:t>
            </a:r>
            <a:r>
              <a:rPr lang="en-US" altLang="ja-JP" sz="2000" b="1" dirty="0" smtClean="0">
                <a:latin typeface="HGPｺﾞｼｯｸM" pitchFamily="50" charset="-128"/>
                <a:ea typeface="HGPｺﾞｼｯｸM" pitchFamily="50" charset="-128"/>
              </a:rPr>
              <a:t>Team</a:t>
            </a:r>
            <a:r>
              <a:rPr lang="ja-JP" altLang="en-US" sz="2000" b="1" dirty="0" smtClean="0">
                <a:latin typeface="HGPｺﾞｼｯｸM" pitchFamily="50" charset="-128"/>
                <a:ea typeface="HGPｺﾞｼｯｸM" pitchFamily="50" charset="-128"/>
              </a:rPr>
              <a:t>とも、バッテリ満充電状態でレースを再開</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いまだ火が消えない</a:t>
            </a:r>
            <a:r>
              <a:rPr lang="ja-JP" altLang="en-US" sz="2000" b="1" dirty="0">
                <a:latin typeface="HGPｺﾞｼｯｸM" pitchFamily="50" charset="-128"/>
                <a:ea typeface="HGPｺﾞｼｯｸM" pitchFamily="50" charset="-128"/>
              </a:rPr>
              <a:t>ブッシュファイアー</a:t>
            </a:r>
            <a:r>
              <a:rPr lang="ja-JP" altLang="en-US" sz="2000" b="1" dirty="0" smtClean="0">
                <a:latin typeface="HGPｺﾞｼｯｸM" pitchFamily="50" charset="-128"/>
                <a:ea typeface="HGPｺﾞｼｯｸM" pitchFamily="50" charset="-128"/>
              </a:rPr>
              <a:t>の中を、</a:t>
            </a:r>
            <a:r>
              <a:rPr lang="en-US" altLang="ja-JP" sz="2000" b="1" dirty="0" smtClean="0">
                <a:latin typeface="HGPｺﾞｼｯｸM" pitchFamily="50" charset="-128"/>
                <a:ea typeface="HGPｺﾞｼｯｸM" pitchFamily="50" charset="-128"/>
              </a:rPr>
              <a:t>Alice Springs</a:t>
            </a:r>
            <a:r>
              <a:rPr lang="ja-JP" altLang="en-US" sz="2000" b="1" dirty="0" smtClean="0">
                <a:latin typeface="HGPｺﾞｼｯｸM" pitchFamily="50" charset="-128"/>
                <a:ea typeface="HGPｺﾞｼｯｸM" pitchFamily="50" charset="-128"/>
              </a:rPr>
              <a:t>に向けて走行</a:t>
            </a:r>
            <a:endParaRPr lang="en-US" altLang="ja-JP"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バッテリ残量に余裕があり、標高も上がり空気抵抗も小さい、</a:t>
            </a:r>
            <a:r>
              <a:rPr lang="en-US" altLang="ja-JP" sz="2000" b="1" dirty="0" smtClean="0">
                <a:latin typeface="HGPｺﾞｼｯｸM" pitchFamily="50" charset="-128"/>
                <a:ea typeface="HGPｺﾞｼｯｸM" pitchFamily="50" charset="-128"/>
              </a:rPr>
              <a:t>98km/h</a:t>
            </a:r>
            <a:r>
              <a:rPr lang="ja-JP" altLang="en-US" sz="2000" b="1" dirty="0" smtClean="0">
                <a:latin typeface="HGPｺﾞｼｯｸM" pitchFamily="50" charset="-128"/>
                <a:ea typeface="HGPｺﾞｼｯｸM" pitchFamily="50" charset="-128"/>
              </a:rPr>
              <a:t>の巡航速度をキープ。コントロールポイント・</a:t>
            </a:r>
            <a:r>
              <a:rPr lang="en-US" altLang="ja-JP" sz="2000" b="1" dirty="0" err="1" smtClean="0">
                <a:latin typeface="HGPｺﾞｼｯｸM" pitchFamily="50" charset="-128"/>
                <a:ea typeface="HGPｺﾞｼｯｸM" pitchFamily="50" charset="-128"/>
              </a:rPr>
              <a:t>Kulgera</a:t>
            </a:r>
            <a:r>
              <a:rPr lang="ja-JP" altLang="en-US" sz="2000" b="1" dirty="0" smtClean="0">
                <a:latin typeface="HGPｺﾞｼｯｸM" pitchFamily="50" charset="-128"/>
                <a:ea typeface="HGPｺﾞｼｯｸM" pitchFamily="50" charset="-128"/>
              </a:rPr>
              <a:t>の時点で、２位とは</a:t>
            </a:r>
            <a:r>
              <a:rPr lang="en-US" altLang="ja-JP" sz="2000" b="1" dirty="0" smtClean="0">
                <a:latin typeface="HGPｺﾞｼｯｸM" pitchFamily="50" charset="-128"/>
                <a:ea typeface="HGPｺﾞｼｯｸM" pitchFamily="50" charset="-128"/>
              </a:rPr>
              <a:t>35</a:t>
            </a:r>
            <a:r>
              <a:rPr lang="ja-JP" altLang="en-US" sz="2000" b="1" dirty="0" smtClean="0">
                <a:latin typeface="HGPｺﾞｼｯｸM" pitchFamily="50" charset="-128"/>
                <a:ea typeface="HGPｺﾞｼｯｸM" pitchFamily="50" charset="-128"/>
              </a:rPr>
              <a:t>分差に広がった</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走行距離：</a:t>
            </a:r>
            <a:r>
              <a:rPr lang="en-US" altLang="ja-JP" sz="2000" b="1" dirty="0" smtClean="0">
                <a:latin typeface="HGPｺﾞｼｯｸM" pitchFamily="50" charset="-128"/>
                <a:ea typeface="HGPｺﾞｼｯｸM" pitchFamily="50" charset="-128"/>
              </a:rPr>
              <a:t>724km</a:t>
            </a:r>
          </a:p>
          <a:p>
            <a:pPr marL="268288" indent="-268288" eaLnBrk="1" hangingPunct="1">
              <a:spcBef>
                <a:spcPct val="20000"/>
              </a:spcBef>
            </a:pPr>
            <a:endParaRPr lang="en-US" altLang="ja-JP" sz="2000" b="1" dirty="0">
              <a:latin typeface="HGPｺﾞｼｯｸM" pitchFamily="50" charset="-128"/>
              <a:ea typeface="HGPｺﾞｼｯｸM" pitchFamily="50" charset="-128"/>
            </a:endParaRPr>
          </a:p>
        </p:txBody>
      </p:sp>
      <p:pic>
        <p:nvPicPr>
          <p:cNvPr id="12290" name="Picture 2" descr="D:\大学\東海大学\ライトパワー\2011\WSC\プレゼンてーしょん\写真\無題.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7504" y="1351380"/>
            <a:ext cx="4544868" cy="3167893"/>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D:\大学\東海大学\ライトパワー\2011\WSC\プレゼンてーしょん\写真\resized\DSC_50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52926" y="1351381"/>
            <a:ext cx="4325808" cy="3167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956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91680" y="188640"/>
            <a:ext cx="8787066" cy="1015663"/>
          </a:xfrm>
          <a:prstGeom prst="rect">
            <a:avLst/>
          </a:prstGeom>
          <a:noFill/>
        </p:spPr>
        <p:txBody>
          <a:bodyPr wrap="square" rtlCol="0">
            <a:spAutoFit/>
          </a:bodyPr>
          <a:lstStyle/>
          <a:p>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オーストラリア　</a:t>
            </a:r>
            <a:r>
              <a:rPr lang="en-US" altLang="ja-JP"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Kulgera</a:t>
            </a:r>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近郊</a:t>
            </a:r>
            <a:r>
              <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Wmra</a:t>
            </a:r>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近郊</a:t>
            </a:r>
            <a:endPar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Ｄａｙ </a:t>
            </a:r>
            <a:r>
              <a:rPr lang="en-US" altLang="ja-JP" sz="4000" dirty="0">
                <a:ln w="18415" cmpd="sng">
                  <a:solidFill>
                    <a:srgbClr val="FFFFFF"/>
                  </a:solidFill>
                  <a:prstDash val="solid"/>
                </a:ln>
                <a:solidFill>
                  <a:srgbClr val="FFFFFF"/>
                </a:solidFill>
                <a:effectLst>
                  <a:outerShdw blurRad="63500" dir="3600000" algn="tl" rotWithShape="0">
                    <a:srgbClr val="000000">
                      <a:alpha val="70000"/>
                    </a:srgbClr>
                  </a:outerShdw>
                </a:effectLst>
              </a:rPr>
              <a:t>4</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10/19</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kumimoji="1"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コンテンツ プレースホルダ 11"/>
          <p:cNvSpPr txBox="1">
            <a:spLocks/>
          </p:cNvSpPr>
          <p:nvPr/>
        </p:nvSpPr>
        <p:spPr bwMode="auto">
          <a:xfrm>
            <a:off x="232138" y="4208084"/>
            <a:ext cx="8712968" cy="25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翌日以降、曇天が予想されていたため、平均速度を落としてバッテリーの消費を抑える予定だったが、指令車に取り付けられた気象センサーにより強い追い風を計測したため、</a:t>
            </a:r>
            <a:r>
              <a:rPr lang="en-US" altLang="ja-JP" sz="2000" b="1" dirty="0" smtClean="0">
                <a:latin typeface="HGPｺﾞｼｯｸM" pitchFamily="50" charset="-128"/>
                <a:ea typeface="HGPｺﾞｼｯｸM" pitchFamily="50" charset="-128"/>
              </a:rPr>
              <a:t>105km/h</a:t>
            </a:r>
            <a:r>
              <a:rPr lang="ja-JP" altLang="en-US" sz="2000" b="1" dirty="0" smtClean="0">
                <a:latin typeface="HGPｺﾞｼｯｸM" pitchFamily="50" charset="-128"/>
                <a:ea typeface="HGPｺﾞｼｯｸM" pitchFamily="50" charset="-128"/>
              </a:rPr>
              <a:t>で巡航。また、東海大学情報技術センター・宇宙技術センターの協力により高精細衛星画像を現地で取得し、天候予測に活用</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レース後半は、翌日の天候悪化に備えエネルギー消費を抑えた走行を実施。このスピードダウンで２位の</a:t>
            </a:r>
            <a:r>
              <a:rPr lang="en-US" altLang="ja-JP" sz="2000" b="1" dirty="0" err="1" smtClean="0">
                <a:latin typeface="HGPｺﾞｼｯｸM" pitchFamily="50" charset="-128"/>
                <a:ea typeface="HGPｺﾞｼｯｸM" pitchFamily="50" charset="-128"/>
              </a:rPr>
              <a:t>Nuon</a:t>
            </a:r>
            <a:r>
              <a:rPr lang="en-US" altLang="ja-JP" sz="2000" b="1" dirty="0" smtClean="0">
                <a:latin typeface="HGPｺﾞｼｯｸM" pitchFamily="50" charset="-128"/>
                <a:ea typeface="HGPｺﾞｼｯｸM" pitchFamily="50" charset="-128"/>
              </a:rPr>
              <a:t> Solar Team</a:t>
            </a:r>
            <a:r>
              <a:rPr lang="ja-JP" altLang="en-US" sz="2000" b="1" dirty="0" smtClean="0">
                <a:latin typeface="HGPｺﾞｼｯｸM" pitchFamily="50" charset="-128"/>
                <a:ea typeface="HGPｺﾞｼｯｸM" pitchFamily="50" charset="-128"/>
              </a:rPr>
              <a:t>が東海大学がバッテリ残量不足だと判断し猛追を開始し、</a:t>
            </a:r>
            <a:r>
              <a:rPr lang="en-US" altLang="ja-JP" sz="2000" b="1" dirty="0" smtClean="0">
                <a:latin typeface="HGPｺﾞｼｯｸM" pitchFamily="50" charset="-128"/>
                <a:ea typeface="HGPｺﾞｼｯｸM" pitchFamily="50" charset="-128"/>
              </a:rPr>
              <a:t>24km</a:t>
            </a:r>
            <a:r>
              <a:rPr lang="ja-JP" altLang="en-US" sz="2000" b="1" dirty="0" smtClean="0">
                <a:latin typeface="HGPｺﾞｼｯｸM" pitchFamily="50" charset="-128"/>
                <a:ea typeface="HGPｺﾞｼｯｸM" pitchFamily="50" charset="-128"/>
              </a:rPr>
              <a:t>差（約</a:t>
            </a:r>
            <a:r>
              <a:rPr lang="en-US" altLang="ja-JP" sz="2000" b="1" dirty="0" smtClean="0">
                <a:latin typeface="HGPｺﾞｼｯｸM" pitchFamily="50" charset="-128"/>
                <a:ea typeface="HGPｺﾞｼｯｸM" pitchFamily="50" charset="-128"/>
              </a:rPr>
              <a:t>15</a:t>
            </a:r>
            <a:r>
              <a:rPr lang="ja-JP" altLang="en-US" sz="2000" b="1" dirty="0" smtClean="0">
                <a:latin typeface="HGPｺﾞｼｯｸM" pitchFamily="50" charset="-128"/>
                <a:ea typeface="HGPｺﾞｼｯｸM" pitchFamily="50" charset="-128"/>
              </a:rPr>
              <a:t>分差）にまで詰め寄られる</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走行距離：</a:t>
            </a:r>
            <a:r>
              <a:rPr lang="en-US" altLang="ja-JP" sz="2000" b="1" dirty="0" smtClean="0">
                <a:latin typeface="HGPｺﾞｼｯｸM" pitchFamily="50" charset="-128"/>
                <a:ea typeface="HGPｺﾞｼｯｸM" pitchFamily="50" charset="-128"/>
              </a:rPr>
              <a:t>736km</a:t>
            </a:r>
          </a:p>
          <a:p>
            <a:pPr marL="268288" indent="-268288" eaLnBrk="1" hangingPunct="1">
              <a:spcBef>
                <a:spcPct val="20000"/>
              </a:spcBef>
            </a:pPr>
            <a:endParaRPr lang="en-US" altLang="ja-JP" sz="2000" b="1" dirty="0">
              <a:latin typeface="HGPｺﾞｼｯｸM" pitchFamily="50" charset="-128"/>
              <a:ea typeface="HGPｺﾞｼｯｸM" pitchFamily="50" charset="-128"/>
            </a:endParaRPr>
          </a:p>
        </p:txBody>
      </p:sp>
      <p:pic>
        <p:nvPicPr>
          <p:cNvPr id="13314" name="Picture 2" descr="D:\大学\東海大学\ライトパワー\2011\WSC\プレゼンてーしょん\写真\resized\IMGP00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622" y="1199987"/>
            <a:ext cx="4523454" cy="3008097"/>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D:\大学\東海大学\ライトパワー\2011\WSC\プレゼンてーしょん\写真\resized\DSC041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1" y="1211236"/>
            <a:ext cx="4506539" cy="299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436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91680" y="188640"/>
            <a:ext cx="8787066" cy="1015663"/>
          </a:xfrm>
          <a:prstGeom prst="rect">
            <a:avLst/>
          </a:prstGeom>
          <a:noFill/>
        </p:spPr>
        <p:txBody>
          <a:bodyPr wrap="square" rtlCol="0">
            <a:spAutoFit/>
          </a:bodyPr>
          <a:lstStyle/>
          <a:p>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オーストラリア　</a:t>
            </a:r>
            <a:r>
              <a:rPr lang="en-US" altLang="ja-JP" sz="2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altLang="ja-JP" sz="2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Wmra</a:t>
            </a:r>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近郊</a:t>
            </a:r>
            <a:r>
              <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-Adelaide</a:t>
            </a:r>
          </a:p>
          <a:p>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レースゴール　Ｄａｙ </a:t>
            </a:r>
            <a:r>
              <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10/20</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kumimoji="1"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コンテンツ プレースホルダ 11"/>
          <p:cNvSpPr txBox="1">
            <a:spLocks/>
          </p:cNvSpPr>
          <p:nvPr/>
        </p:nvSpPr>
        <p:spPr bwMode="auto">
          <a:xfrm>
            <a:off x="323528" y="4221088"/>
            <a:ext cx="8523044" cy="25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後方</a:t>
            </a:r>
            <a:r>
              <a:rPr lang="en-US" altLang="ja-JP" sz="2000" b="1" dirty="0" smtClean="0">
                <a:latin typeface="HGPｺﾞｼｯｸM" pitchFamily="50" charset="-128"/>
                <a:ea typeface="HGPｺﾞｼｯｸM" pitchFamily="50" charset="-128"/>
              </a:rPr>
              <a:t>24km</a:t>
            </a:r>
            <a:r>
              <a:rPr lang="ja-JP" altLang="en-US" sz="2000" b="1" dirty="0" err="1" smtClean="0">
                <a:latin typeface="HGPｺﾞｼｯｸM" pitchFamily="50" charset="-128"/>
                <a:ea typeface="HGPｺﾞｼｯｸM" pitchFamily="50" charset="-128"/>
              </a:rPr>
              <a:t>まで</a:t>
            </a:r>
            <a:r>
              <a:rPr lang="ja-JP" altLang="en-US" sz="2000" b="1" dirty="0" smtClean="0">
                <a:latin typeface="HGPｺﾞｼｯｸM" pitchFamily="50" charset="-128"/>
                <a:ea typeface="HGPｺﾞｼｯｸM" pitchFamily="50" charset="-128"/>
              </a:rPr>
              <a:t>迫られた</a:t>
            </a:r>
            <a:r>
              <a:rPr lang="en-US" altLang="ja-JP" sz="2000" b="1" dirty="0" err="1" smtClean="0">
                <a:latin typeface="HGPｺﾞｼｯｸM" pitchFamily="50" charset="-128"/>
                <a:ea typeface="HGPｺﾞｼｯｸM" pitchFamily="50" charset="-128"/>
              </a:rPr>
              <a:t>Nuon</a:t>
            </a:r>
            <a:r>
              <a:rPr lang="ja-JP" altLang="en-US" sz="2000" b="1" dirty="0">
                <a:latin typeface="HGPｺﾞｼｯｸM" pitchFamily="50" charset="-128"/>
                <a:ea typeface="HGPｺﾞｼｯｸM" pitchFamily="50" charset="-128"/>
              </a:rPr>
              <a:t> </a:t>
            </a:r>
            <a:r>
              <a:rPr lang="en-US" altLang="ja-JP" sz="2000" b="1" dirty="0" smtClean="0">
                <a:latin typeface="HGPｺﾞｼｯｸM" pitchFamily="50" charset="-128"/>
                <a:ea typeface="HGPｺﾞｼｯｸM" pitchFamily="50" charset="-128"/>
              </a:rPr>
              <a:t>Solar </a:t>
            </a:r>
            <a:r>
              <a:rPr lang="en-US" altLang="ja-JP" sz="2000" b="1" dirty="0">
                <a:latin typeface="HGPｺﾞｼｯｸM" pitchFamily="50" charset="-128"/>
                <a:ea typeface="HGPｺﾞｼｯｸM" pitchFamily="50" charset="-128"/>
              </a:rPr>
              <a:t>T</a:t>
            </a:r>
            <a:r>
              <a:rPr lang="en-US" altLang="ja-JP" sz="2000" b="1" dirty="0" smtClean="0">
                <a:latin typeface="HGPｺﾞｼｯｸM" pitchFamily="50" charset="-128"/>
                <a:ea typeface="HGPｺﾞｼｯｸM" pitchFamily="50" charset="-128"/>
              </a:rPr>
              <a:t>eam</a:t>
            </a:r>
            <a:r>
              <a:rPr lang="ja-JP" altLang="en-US" sz="2000" b="1" dirty="0" smtClean="0">
                <a:latin typeface="HGPｺﾞｼｯｸM" pitchFamily="50" charset="-128"/>
                <a:ea typeface="HGPｺﾞｼｯｸM" pitchFamily="50" charset="-128"/>
              </a:rPr>
              <a:t>を</a:t>
            </a:r>
            <a:r>
              <a:rPr lang="ja-JP" altLang="en-US" sz="2000" b="1" dirty="0">
                <a:latin typeface="HGPｺﾞｼｯｸM" pitchFamily="50" charset="-128"/>
                <a:ea typeface="HGPｺﾞｼｯｸM" pitchFamily="50" charset="-128"/>
              </a:rPr>
              <a:t>マーク</a:t>
            </a:r>
            <a:r>
              <a:rPr lang="ja-JP" altLang="en-US" sz="2000" b="1" dirty="0" smtClean="0">
                <a:latin typeface="HGPｺﾞｼｯｸM" pitchFamily="50" charset="-128"/>
                <a:ea typeface="HGPｺﾞｼｯｸM" pitchFamily="50" charset="-128"/>
              </a:rPr>
              <a:t>しながらレースを展開</a:t>
            </a:r>
            <a:endParaRPr lang="en-US" altLang="ja-JP" sz="2000" b="1" dirty="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天候を予測しバッテリを温存した結果、ゴールに向けて</a:t>
            </a:r>
            <a:r>
              <a:rPr lang="en-US" altLang="ja-JP" sz="2000" b="1" dirty="0" smtClean="0">
                <a:latin typeface="HGPｺﾞｼｯｸM" pitchFamily="50" charset="-128"/>
                <a:ea typeface="HGPｺﾞｼｯｸM" pitchFamily="50" charset="-128"/>
              </a:rPr>
              <a:t>100km/h</a:t>
            </a:r>
            <a:r>
              <a:rPr lang="ja-JP" altLang="en-US" sz="2000" b="1" dirty="0" smtClean="0">
                <a:latin typeface="HGPｺﾞｼｯｸM" pitchFamily="50" charset="-128"/>
                <a:ea typeface="HGPｺﾞｼｯｸM" pitchFamily="50" charset="-128"/>
              </a:rPr>
              <a:t>の巡航速度をキープし走行。最後のコントロールストップ・</a:t>
            </a:r>
            <a:r>
              <a:rPr lang="en-US" altLang="ja-JP" sz="2000" b="1" dirty="0" smtClean="0">
                <a:latin typeface="HGPｺﾞｼｯｸM" pitchFamily="50" charset="-128"/>
                <a:ea typeface="HGPｺﾞｼｯｸM" pitchFamily="50" charset="-128"/>
              </a:rPr>
              <a:t>Port Augusta</a:t>
            </a:r>
            <a:r>
              <a:rPr lang="ja-JP" altLang="en-US" sz="2000" b="1" dirty="0" smtClean="0">
                <a:latin typeface="HGPｺﾞｼｯｸM" pitchFamily="50" charset="-128"/>
                <a:ea typeface="HGPｺﾞｼｯｸM" pitchFamily="50" charset="-128"/>
              </a:rPr>
              <a:t>では</a:t>
            </a:r>
            <a:r>
              <a:rPr lang="en-US" altLang="ja-JP" sz="2000" b="1" dirty="0" smtClean="0">
                <a:latin typeface="HGPｺﾞｼｯｸM" pitchFamily="50" charset="-128"/>
                <a:ea typeface="HGPｺﾞｼｯｸM" pitchFamily="50" charset="-128"/>
              </a:rPr>
              <a:t>26</a:t>
            </a:r>
            <a:r>
              <a:rPr lang="ja-JP" altLang="en-US" sz="2000" b="1" dirty="0" smtClean="0">
                <a:latin typeface="HGPｺﾞｼｯｸM" pitchFamily="50" charset="-128"/>
                <a:ea typeface="HGPｺﾞｼｯｸM" pitchFamily="50" charset="-128"/>
              </a:rPr>
              <a:t>分差まで再びリードが広がった</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en-US" altLang="ja-JP" sz="2000" b="1" dirty="0" smtClean="0">
                <a:latin typeface="HGPｺﾞｼｯｸM" pitchFamily="50" charset="-128"/>
                <a:ea typeface="HGPｺﾞｼｯｸM" pitchFamily="50" charset="-128"/>
              </a:rPr>
              <a:t>13</a:t>
            </a:r>
            <a:r>
              <a:rPr lang="ja-JP" altLang="en-US" sz="2000" b="1" dirty="0" smtClean="0">
                <a:latin typeface="HGPｺﾞｼｯｸM" pitchFamily="50" charset="-128"/>
                <a:ea typeface="HGPｺﾞｼｯｸM" pitchFamily="50" charset="-128"/>
              </a:rPr>
              <a:t>：</a:t>
            </a:r>
            <a:r>
              <a:rPr lang="en-US" altLang="ja-JP" sz="2000" b="1" dirty="0" smtClean="0">
                <a:latin typeface="HGPｺﾞｼｯｸM" pitchFamily="50" charset="-128"/>
                <a:ea typeface="HGPｺﾞｼｯｸM" pitchFamily="50" charset="-128"/>
              </a:rPr>
              <a:t>07</a:t>
            </a:r>
            <a:r>
              <a:rPr lang="ja-JP" altLang="en-US" sz="2000" b="1" dirty="0" smtClean="0">
                <a:latin typeface="HGPｺﾞｼｯｸM" pitchFamily="50" charset="-128"/>
                <a:ea typeface="HGPｺﾞｼｯｸM" pitchFamily="50" charset="-128"/>
              </a:rPr>
              <a:t>に計測地点にゴール</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その後、小雨が降る中セレモニーゴール地点のビクトリアスクエアに到着</a:t>
            </a:r>
            <a:endParaRPr lang="en-US" altLang="ja-JP" sz="2000" b="1" dirty="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a:latin typeface="HGPｺﾞｼｯｸM" pitchFamily="50" charset="-128"/>
                <a:ea typeface="HGPｺﾞｼｯｸM" pitchFamily="50" charset="-128"/>
              </a:rPr>
              <a:t>走行距離</a:t>
            </a:r>
            <a:r>
              <a:rPr lang="ja-JP" altLang="en-US" sz="2000" b="1" dirty="0" smtClean="0">
                <a:latin typeface="HGPｺﾞｼｯｸM" pitchFamily="50" charset="-128"/>
                <a:ea typeface="HGPｺﾞｼｯｸM" pitchFamily="50" charset="-128"/>
              </a:rPr>
              <a:t>：</a:t>
            </a:r>
            <a:r>
              <a:rPr lang="en-US" altLang="ja-JP" sz="2000" b="1" dirty="0" smtClean="0">
                <a:latin typeface="HGPｺﾞｼｯｸM" pitchFamily="50" charset="-128"/>
                <a:ea typeface="HGPｺﾞｼｯｸM" pitchFamily="50" charset="-128"/>
              </a:rPr>
              <a:t>437km</a:t>
            </a:r>
            <a:endParaRPr lang="en-US" altLang="ja-JP" sz="2000" b="1" dirty="0">
              <a:latin typeface="HGPｺﾞｼｯｸM" pitchFamily="50" charset="-128"/>
              <a:ea typeface="HGPｺﾞｼｯｸM" pitchFamily="50" charset="-128"/>
            </a:endParaRPr>
          </a:p>
          <a:p>
            <a:pPr marL="268288" indent="-268288" eaLnBrk="1" hangingPunct="1">
              <a:spcBef>
                <a:spcPct val="20000"/>
              </a:spcBef>
            </a:pPr>
            <a:endParaRPr lang="en-US" altLang="ja-JP" sz="2000" b="1" dirty="0">
              <a:latin typeface="HGPｺﾞｼｯｸM" pitchFamily="50" charset="-128"/>
              <a:ea typeface="HGPｺﾞｼｯｸM" pitchFamily="50" charset="-128"/>
            </a:endParaRPr>
          </a:p>
        </p:txBody>
      </p:sp>
      <p:pic>
        <p:nvPicPr>
          <p:cNvPr id="14338" name="Picture 2" descr="D:\大学\東海大学\ライトパワー\2011\WSC\プレゼンてーしょん\写真\resized\DSC0425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92587" y="1268760"/>
            <a:ext cx="4063389" cy="2946038"/>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D:\大学\東海大学\ライトパワー\2011\WSC\プレゼンてーしょん\写真\resized\DSC04314.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427984" y="1268760"/>
            <a:ext cx="4465049" cy="2969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0549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41155" y="345430"/>
            <a:ext cx="5442516" cy="923330"/>
          </a:xfrm>
          <a:prstGeom prst="rect">
            <a:avLst/>
          </a:prstGeom>
          <a:noFill/>
        </p:spPr>
        <p:txBody>
          <a:bodyPr wrap="none">
            <a:spAutoFit/>
          </a:bodyPr>
          <a:lstStyle/>
          <a:p>
            <a:pPr algn="ctr" fontAlgn="auto">
              <a:spcBef>
                <a:spcPts val="0"/>
              </a:spcBef>
              <a:spcAft>
                <a:spcPts val="0"/>
              </a:spcAft>
              <a:defRPr/>
            </a:pPr>
            <a:r>
              <a:rPr lang="en-US" altLang="ja-JP"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2011 WSC</a:t>
            </a:r>
            <a:r>
              <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 </a:t>
            </a:r>
            <a:r>
              <a:rPr lang="en-US" altLang="ja-JP"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Result</a:t>
            </a:r>
            <a:endPar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
        <p:nvSpPr>
          <p:cNvPr id="3" name="正方形/長方形 2"/>
          <p:cNvSpPr/>
          <p:nvPr/>
        </p:nvSpPr>
        <p:spPr>
          <a:xfrm>
            <a:off x="23101" y="5300651"/>
            <a:ext cx="6155970" cy="1557349"/>
          </a:xfrm>
          <a:prstGeom prst="rect">
            <a:avLst/>
          </a:prstGeom>
        </p:spPr>
        <p:txBody>
          <a:bodyPr wrap="square">
            <a:spAutoFit/>
          </a:bodyPr>
          <a:lstStyle/>
          <a:p>
            <a:pPr marL="268288" indent="-268288" eaLnBrk="1" hangingPunct="1">
              <a:spcBef>
                <a:spcPct val="20000"/>
              </a:spcBef>
            </a:pPr>
            <a:r>
              <a:rPr lang="ja-JP" altLang="en-US"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800" b="1" dirty="0" smtClean="0">
                <a:latin typeface="HGPｺﾞｼｯｸM" pitchFamily="50" charset="-128"/>
                <a:ea typeface="HGPｺﾞｼｯｸM" pitchFamily="50" charset="-128"/>
              </a:rPr>
              <a:t>総走行距離：</a:t>
            </a:r>
            <a:r>
              <a:rPr lang="en-US" altLang="ja-JP" sz="2800" b="1" dirty="0" smtClean="0">
                <a:latin typeface="HGPｺﾞｼｯｸM" pitchFamily="50" charset="-128"/>
                <a:ea typeface="HGPｺﾞｼｯｸM" pitchFamily="50" charset="-128"/>
              </a:rPr>
              <a:t>2998km</a:t>
            </a:r>
            <a:endParaRPr lang="en-US" altLang="ja-JP" sz="2800" b="1" dirty="0">
              <a:latin typeface="HGPｺﾞｼｯｸM" pitchFamily="50" charset="-128"/>
              <a:ea typeface="HGPｺﾞｼｯｸM" pitchFamily="50" charset="-128"/>
            </a:endParaRPr>
          </a:p>
          <a:p>
            <a:pPr marL="268288" indent="-268288" eaLnBrk="1" hangingPunct="1">
              <a:spcBef>
                <a:spcPct val="20000"/>
              </a:spcBef>
            </a:pPr>
            <a:r>
              <a:rPr lang="ja-JP" altLang="en-US"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800" b="1" dirty="0" smtClean="0">
                <a:latin typeface="HGPｺﾞｼｯｸM" pitchFamily="50" charset="-128"/>
                <a:ea typeface="HGPｺﾞｼｯｸM" pitchFamily="50" charset="-128"/>
              </a:rPr>
              <a:t>総走行時間：</a:t>
            </a:r>
            <a:r>
              <a:rPr lang="en-US" altLang="ja-JP" sz="2800" b="1" dirty="0" smtClean="0">
                <a:latin typeface="HGPｺﾞｼｯｸM" pitchFamily="50" charset="-128"/>
                <a:ea typeface="HGPｺﾞｼｯｸM" pitchFamily="50" charset="-128"/>
              </a:rPr>
              <a:t>32</a:t>
            </a:r>
            <a:r>
              <a:rPr lang="ja-JP" altLang="en-US" sz="2800" b="1" dirty="0" smtClean="0">
                <a:latin typeface="HGPｺﾞｼｯｸM" pitchFamily="50" charset="-128"/>
                <a:ea typeface="HGPｺﾞｼｯｸM" pitchFamily="50" charset="-128"/>
              </a:rPr>
              <a:t>時間</a:t>
            </a:r>
            <a:r>
              <a:rPr lang="en-US" altLang="ja-JP" sz="2800" b="1" dirty="0" smtClean="0">
                <a:latin typeface="HGPｺﾞｼｯｸM" pitchFamily="50" charset="-128"/>
                <a:ea typeface="HGPｺﾞｼｯｸM" pitchFamily="50" charset="-128"/>
              </a:rPr>
              <a:t>45</a:t>
            </a:r>
            <a:r>
              <a:rPr lang="ja-JP" altLang="en-US" sz="2800" b="1" dirty="0" smtClean="0">
                <a:latin typeface="HGPｺﾞｼｯｸM" pitchFamily="50" charset="-128"/>
                <a:ea typeface="HGPｺﾞｼｯｸM" pitchFamily="50" charset="-128"/>
              </a:rPr>
              <a:t>分</a:t>
            </a:r>
            <a:endParaRPr lang="en-US" altLang="ja-JP" sz="2800" b="1" dirty="0">
              <a:latin typeface="HGPｺﾞｼｯｸM" pitchFamily="50" charset="-128"/>
              <a:ea typeface="HGPｺﾞｼｯｸM" pitchFamily="50" charset="-128"/>
            </a:endParaRPr>
          </a:p>
          <a:p>
            <a:pPr marL="268288" indent="-268288" eaLnBrk="1" hangingPunct="1">
              <a:spcBef>
                <a:spcPct val="20000"/>
              </a:spcBef>
            </a:pPr>
            <a:r>
              <a:rPr lang="ja-JP" altLang="en-US" sz="2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800" b="1" dirty="0" smtClean="0">
                <a:latin typeface="HGPｺﾞｼｯｸM" pitchFamily="50" charset="-128"/>
                <a:ea typeface="HGPｺﾞｼｯｸM" pitchFamily="50" charset="-128"/>
              </a:rPr>
              <a:t>平均速度：</a:t>
            </a:r>
            <a:r>
              <a:rPr lang="en-US" altLang="ja-JP" sz="2800" b="1" dirty="0" smtClean="0">
                <a:latin typeface="HGPｺﾞｼｯｸM" pitchFamily="50" charset="-128"/>
                <a:ea typeface="HGPｺﾞｼｯｸM" pitchFamily="50" charset="-128"/>
              </a:rPr>
              <a:t>91.54km/h</a:t>
            </a:r>
            <a:endParaRPr lang="en-US" altLang="ja-JP" sz="2800" b="1" dirty="0">
              <a:latin typeface="HGPｺﾞｼｯｸM" pitchFamily="50" charset="-128"/>
              <a:ea typeface="HGPｺﾞｼｯｸM" pitchFamily="50" charset="-128"/>
            </a:endParaRPr>
          </a:p>
        </p:txBody>
      </p:sp>
      <p:sp>
        <p:nvSpPr>
          <p:cNvPr id="4" name="テキスト ボックス 3"/>
          <p:cNvSpPr txBox="1"/>
          <p:nvPr/>
        </p:nvSpPr>
        <p:spPr>
          <a:xfrm>
            <a:off x="4932040" y="5589240"/>
            <a:ext cx="3948517" cy="769441"/>
          </a:xfrm>
          <a:prstGeom prst="rect">
            <a:avLst/>
          </a:prstGeom>
          <a:noFill/>
        </p:spPr>
        <p:txBody>
          <a:bodyPr wrap="none" rtlCol="0">
            <a:spAutoFit/>
          </a:bodyPr>
          <a:lstStyle/>
          <a:p>
            <a:r>
              <a:rPr kumimoji="1" lang="en-US" altLang="ja-JP" sz="4400" b="1" dirty="0" smtClean="0">
                <a:solidFill>
                  <a:srgbClr val="FF0000"/>
                </a:solidFill>
                <a:latin typeface="HGP創英角ﾎﾟｯﾌﾟ体" pitchFamily="50" charset="-128"/>
                <a:ea typeface="HGP創英角ﾎﾟｯﾌﾟ体" pitchFamily="50" charset="-128"/>
              </a:rPr>
              <a:t>2</a:t>
            </a:r>
            <a:r>
              <a:rPr kumimoji="1" lang="ja-JP" altLang="en-US" sz="4400" b="1" dirty="0" smtClean="0">
                <a:solidFill>
                  <a:srgbClr val="FF0000"/>
                </a:solidFill>
                <a:latin typeface="HGP創英角ﾎﾟｯﾌﾟ体" pitchFamily="50" charset="-128"/>
                <a:ea typeface="HGP創英角ﾎﾟｯﾌﾟ体" pitchFamily="50" charset="-128"/>
              </a:rPr>
              <a:t>連覇達成！！</a:t>
            </a:r>
            <a:endParaRPr kumimoji="1" lang="ja-JP" altLang="en-US" sz="4400" b="1" dirty="0">
              <a:solidFill>
                <a:srgbClr val="FF0000"/>
              </a:solidFill>
              <a:latin typeface="HGP創英角ﾎﾟｯﾌﾟ体" pitchFamily="50" charset="-128"/>
              <a:ea typeface="HGP創英角ﾎﾟｯﾌﾟ体" pitchFamily="50" charset="-128"/>
            </a:endParaRPr>
          </a:p>
        </p:txBody>
      </p:sp>
      <p:pic>
        <p:nvPicPr>
          <p:cNvPr id="4098" name="Picture 2" descr="D:\大学\東海大学\ライトパワー\2011\WSC\プレゼンてーしょん\写真\resized\DSC0435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31652" y="1268759"/>
            <a:ext cx="7620000" cy="403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0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085080" y="260648"/>
            <a:ext cx="2954656" cy="923330"/>
          </a:xfrm>
          <a:prstGeom prst="rect">
            <a:avLst/>
          </a:prstGeom>
          <a:noFill/>
        </p:spPr>
        <p:txBody>
          <a:bodyPr wrap="none">
            <a:spAutoFit/>
          </a:bodyPr>
          <a:lstStyle/>
          <a:p>
            <a:pPr algn="ctr" fontAlgn="auto">
              <a:spcBef>
                <a:spcPts val="0"/>
              </a:spcBef>
              <a:spcAft>
                <a:spcPts val="0"/>
              </a:spcAft>
              <a:defRPr/>
            </a:pPr>
            <a:r>
              <a:rPr lang="ja-JP"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大会結果</a:t>
            </a:r>
            <a:endPar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246138636"/>
              </p:ext>
            </p:extLst>
          </p:nvPr>
        </p:nvGraphicFramePr>
        <p:xfrm>
          <a:off x="107504" y="1170782"/>
          <a:ext cx="8928992" cy="3662647"/>
        </p:xfrm>
        <a:graphic>
          <a:graphicData uri="http://schemas.openxmlformats.org/drawingml/2006/table">
            <a:tbl>
              <a:tblPr firstRow="1" bandRow="1">
                <a:tableStyleId>{5C22544A-7EE6-4342-B048-85BDC9FD1C3A}</a:tableStyleId>
              </a:tblPr>
              <a:tblGrid>
                <a:gridCol w="576064"/>
                <a:gridCol w="2088232"/>
                <a:gridCol w="3096344"/>
                <a:gridCol w="1525419"/>
                <a:gridCol w="1642933"/>
              </a:tblGrid>
              <a:tr h="591840">
                <a:tc>
                  <a:txBody>
                    <a:bodyPr/>
                    <a:lstStyle/>
                    <a:p>
                      <a:pPr algn="ctr"/>
                      <a:r>
                        <a:rPr kumimoji="1" lang="en-US" altLang="ja-JP" sz="2000" b="1" baseline="0" dirty="0" smtClean="0">
                          <a:solidFill>
                            <a:schemeClr val="tx1"/>
                          </a:solidFill>
                        </a:rPr>
                        <a:t>Pos.</a:t>
                      </a:r>
                      <a:endParaRPr kumimoji="1" lang="ja-JP" alt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1" dirty="0" smtClean="0">
                          <a:solidFill>
                            <a:schemeClr val="tx1"/>
                          </a:solidFill>
                        </a:rPr>
                        <a:t>Car</a:t>
                      </a:r>
                      <a:r>
                        <a:rPr kumimoji="1" lang="en-US" altLang="ja-JP" sz="2000" b="1" baseline="0" dirty="0" smtClean="0">
                          <a:solidFill>
                            <a:schemeClr val="tx1"/>
                          </a:solidFill>
                        </a:rPr>
                        <a:t> Name</a:t>
                      </a:r>
                      <a:endParaRPr kumimoji="1" lang="ja-JP" alt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1" dirty="0" smtClean="0">
                          <a:solidFill>
                            <a:schemeClr val="tx1"/>
                          </a:solidFill>
                        </a:rPr>
                        <a:t>Team Name</a:t>
                      </a:r>
                      <a:endParaRPr kumimoji="1" lang="ja-JP" alt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1" dirty="0" smtClean="0">
                          <a:solidFill>
                            <a:schemeClr val="tx1"/>
                          </a:solidFill>
                        </a:rPr>
                        <a:t>Country</a:t>
                      </a:r>
                      <a:endParaRPr kumimoji="1" lang="ja-JP" alt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1" dirty="0" smtClean="0">
                          <a:solidFill>
                            <a:schemeClr val="tx1"/>
                          </a:solidFill>
                        </a:rPr>
                        <a:t>Total Event Time</a:t>
                      </a:r>
                      <a:endParaRPr kumimoji="1" lang="ja-JP" alt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3237">
                <a:tc>
                  <a:txBody>
                    <a:bodyPr/>
                    <a:lstStyle/>
                    <a:p>
                      <a:pPr algn="ctr"/>
                      <a:r>
                        <a:rPr kumimoji="1" lang="en-US" altLang="ja-JP" sz="2000" dirty="0" smtClean="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2000" dirty="0" smtClean="0"/>
                        <a:t>Tokai Challenger</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2000" dirty="0" smtClean="0"/>
                        <a:t>Tokai University</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2000" dirty="0" smtClean="0"/>
                        <a:t>Japan</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2000" dirty="0" smtClean="0"/>
                        <a:t>32 </a:t>
                      </a:r>
                      <a:r>
                        <a:rPr kumimoji="1" lang="en-US" altLang="ja-JP" sz="2000" dirty="0" err="1" smtClean="0"/>
                        <a:t>hrs</a:t>
                      </a:r>
                      <a:r>
                        <a:rPr kumimoji="1" lang="en-US" altLang="ja-JP" sz="2000" dirty="0" smtClean="0"/>
                        <a:t> 45 min</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11395">
                <a:tc>
                  <a:txBody>
                    <a:bodyPr/>
                    <a:lstStyle/>
                    <a:p>
                      <a:pPr algn="ctr"/>
                      <a:r>
                        <a:rPr kumimoji="1" lang="en-US" altLang="ja-JP" sz="2000" dirty="0" smtClean="0"/>
                        <a:t>2</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Nuna6</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err="1" smtClean="0"/>
                        <a:t>Nuon</a:t>
                      </a:r>
                      <a:r>
                        <a:rPr kumimoji="1" lang="en-US" altLang="ja-JP" sz="2000" dirty="0" smtClean="0"/>
                        <a:t> Solar Team</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Netherlands</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33</a:t>
                      </a:r>
                      <a:r>
                        <a:rPr kumimoji="1" lang="en-US" altLang="ja-JP" sz="2000" baseline="0" dirty="0" smtClean="0"/>
                        <a:t> </a:t>
                      </a:r>
                      <a:r>
                        <a:rPr kumimoji="1" lang="en-US" altLang="ja-JP" sz="2000" baseline="0" dirty="0" err="1" smtClean="0"/>
                        <a:t>hrs</a:t>
                      </a:r>
                      <a:r>
                        <a:rPr kumimoji="1" lang="en-US" altLang="ja-JP" sz="2000" baseline="0" dirty="0" smtClean="0"/>
                        <a:t> 50 min</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2000" dirty="0" smtClean="0"/>
                        <a:t>3</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err="1" smtClean="0"/>
                        <a:t>Qantum</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University</a:t>
                      </a:r>
                      <a:r>
                        <a:rPr kumimoji="1" lang="en-US" altLang="ja-JP" sz="2000" baseline="0" dirty="0" smtClean="0"/>
                        <a:t> of Michigan</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USA</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35</a:t>
                      </a:r>
                      <a:r>
                        <a:rPr kumimoji="1" lang="en-US" altLang="ja-JP" sz="2000" baseline="0" dirty="0" smtClean="0"/>
                        <a:t> </a:t>
                      </a:r>
                      <a:r>
                        <a:rPr kumimoji="1" lang="en-US" altLang="ja-JP" sz="2000" baseline="0" dirty="0" err="1" smtClean="0"/>
                        <a:t>hrs</a:t>
                      </a:r>
                      <a:r>
                        <a:rPr kumimoji="1" lang="en-US" altLang="ja-JP" sz="2000" baseline="0" dirty="0" smtClean="0"/>
                        <a:t> 33min</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2000" dirty="0" smtClean="0"/>
                        <a:t>4</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err="1" smtClean="0">
                          <a:latin typeface="+mn-lt"/>
                        </a:rPr>
                        <a:t>Ashiya</a:t>
                      </a:r>
                      <a:r>
                        <a:rPr kumimoji="1" lang="en-US" altLang="ja-JP" sz="2000" dirty="0" smtClean="0">
                          <a:latin typeface="+mn-lt"/>
                        </a:rPr>
                        <a:t> Sky</a:t>
                      </a:r>
                      <a:r>
                        <a:rPr kumimoji="1" lang="en-US" altLang="ja-JP" sz="2000" baseline="0" dirty="0" smtClean="0">
                          <a:latin typeface="+mn-lt"/>
                        </a:rPr>
                        <a:t> Ace V</a:t>
                      </a:r>
                      <a:endParaRPr kumimoji="1" lang="ja-JP" altLang="en-US" sz="20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err="1" smtClean="0"/>
                        <a:t>Ashi</a:t>
                      </a:r>
                      <a:r>
                        <a:rPr kumimoji="1" lang="en-US" altLang="ja-JP" sz="2000" baseline="0" dirty="0" err="1" smtClean="0"/>
                        <a:t>ya</a:t>
                      </a:r>
                      <a:r>
                        <a:rPr kumimoji="1" lang="en-US" altLang="ja-JP" sz="2000" baseline="0" dirty="0" smtClean="0"/>
                        <a:t> University</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Japan</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44</a:t>
                      </a:r>
                      <a:r>
                        <a:rPr kumimoji="1" lang="en-US" altLang="ja-JP" sz="2000" baseline="0" dirty="0" smtClean="0"/>
                        <a:t> </a:t>
                      </a:r>
                      <a:r>
                        <a:rPr kumimoji="1" lang="en-US" altLang="ja-JP" sz="2000" baseline="0" dirty="0" err="1" smtClean="0"/>
                        <a:t>hrs</a:t>
                      </a:r>
                      <a:r>
                        <a:rPr kumimoji="1" lang="en-US" altLang="ja-JP" sz="2000" baseline="0" dirty="0" smtClean="0"/>
                        <a:t> 57min</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2000" dirty="0" smtClean="0"/>
                        <a:t>5</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21Connect</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Solar Team </a:t>
                      </a:r>
                      <a:r>
                        <a:rPr kumimoji="1" lang="en-US" altLang="ja-JP" sz="2000" dirty="0" err="1" smtClean="0"/>
                        <a:t>Twente</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Netherlands</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45 </a:t>
                      </a:r>
                      <a:r>
                        <a:rPr kumimoji="1" lang="en-US" altLang="ja-JP" sz="2000" dirty="0" err="1" smtClean="0"/>
                        <a:t>hrs</a:t>
                      </a:r>
                      <a:r>
                        <a:rPr kumimoji="1" lang="en-US" altLang="ja-JP" sz="2000" dirty="0" smtClean="0"/>
                        <a:t> 4 min</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2000" dirty="0" smtClean="0"/>
                        <a:t>6</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err="1" smtClean="0">
                          <a:latin typeface="+mn-lt"/>
                        </a:rPr>
                        <a:t>Sunswift</a:t>
                      </a:r>
                      <a:r>
                        <a:rPr kumimoji="1" lang="en-US" altLang="ja-JP" sz="2000" baseline="0" dirty="0" smtClean="0">
                          <a:latin typeface="+mn-lt"/>
                        </a:rPr>
                        <a:t> IV</a:t>
                      </a:r>
                      <a:endParaRPr kumimoji="1" lang="ja-JP" altLang="en-US" sz="20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err="1" smtClean="0"/>
                        <a:t>Sunswift</a:t>
                      </a:r>
                      <a:r>
                        <a:rPr kumimoji="1" lang="en-US" altLang="ja-JP" sz="2000" dirty="0" smtClean="0"/>
                        <a:t> UNSW Solar Team</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Australia</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48</a:t>
                      </a:r>
                      <a:r>
                        <a:rPr kumimoji="1" lang="en-US" altLang="ja-JP" sz="2000" baseline="0" dirty="0" smtClean="0"/>
                        <a:t> </a:t>
                      </a:r>
                      <a:r>
                        <a:rPr kumimoji="1" lang="en-US" altLang="ja-JP" sz="2000" baseline="0" dirty="0" err="1" smtClean="0"/>
                        <a:t>hrs</a:t>
                      </a:r>
                      <a:r>
                        <a:rPr kumimoji="1" lang="en-US" altLang="ja-JP" sz="2000" baseline="0" dirty="0" smtClean="0"/>
                        <a:t> 38 min</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2000" dirty="0" smtClean="0"/>
                        <a:t>7</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Aurora</a:t>
                      </a:r>
                      <a:r>
                        <a:rPr kumimoji="1" lang="en-US" altLang="ja-JP" sz="2000" baseline="0" dirty="0" smtClean="0"/>
                        <a:t> Evolution</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Aurora</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Australia</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48</a:t>
                      </a:r>
                      <a:r>
                        <a:rPr kumimoji="1" lang="en-US" altLang="ja-JP" sz="2000" baseline="0" dirty="0" smtClean="0"/>
                        <a:t> </a:t>
                      </a:r>
                      <a:r>
                        <a:rPr kumimoji="1" lang="en-US" altLang="ja-JP" sz="2000" baseline="0" dirty="0" err="1" smtClean="0"/>
                        <a:t>hrs</a:t>
                      </a:r>
                      <a:r>
                        <a:rPr kumimoji="1" lang="en-US" altLang="ja-JP" sz="2000" baseline="0" dirty="0" smtClean="0"/>
                        <a:t> 45min</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 name="テキスト ボックス 1"/>
          <p:cNvSpPr txBox="1"/>
          <p:nvPr/>
        </p:nvSpPr>
        <p:spPr>
          <a:xfrm>
            <a:off x="157808" y="4941168"/>
            <a:ext cx="8512630" cy="1200329"/>
          </a:xfrm>
          <a:prstGeom prst="rect">
            <a:avLst/>
          </a:prstGeom>
          <a:noFill/>
        </p:spPr>
        <p:txBody>
          <a:bodyPr wrap="square" rtlCol="0">
            <a:spAutoFit/>
          </a:bodyPr>
          <a:lstStyle/>
          <a:p>
            <a:pPr marL="342900" indent="-342900">
              <a:buFont typeface="Arial" pitchFamily="34" charset="0"/>
              <a:buChar char="•"/>
            </a:pPr>
            <a:r>
              <a:rPr lang="ja-JP" altLang="en-US" sz="2400" b="1" dirty="0" smtClean="0"/>
              <a:t>２日目</a:t>
            </a:r>
            <a:r>
              <a:rPr lang="ja-JP" altLang="en-US" sz="2400" b="1" dirty="0"/>
              <a:t>のブッシュファイアーによるレース中断や、</a:t>
            </a:r>
            <a:r>
              <a:rPr lang="ja-JP" altLang="en-US" sz="2400" b="1" dirty="0" smtClean="0"/>
              <a:t>５日目</a:t>
            </a:r>
            <a:r>
              <a:rPr lang="ja-JP" altLang="en-US" sz="2400" b="1" dirty="0"/>
              <a:t>以降</a:t>
            </a:r>
            <a:r>
              <a:rPr lang="ja-JP" altLang="en-US" sz="2400" b="1" dirty="0" smtClean="0"/>
              <a:t>の</a:t>
            </a:r>
            <a:r>
              <a:rPr lang="ja-JP" altLang="en-US" sz="2400" b="1" dirty="0"/>
              <a:t>曇天</a:t>
            </a:r>
            <a:r>
              <a:rPr lang="ja-JP" altLang="en-US" sz="2400" b="1" dirty="0" smtClean="0"/>
              <a:t>など</a:t>
            </a:r>
            <a:r>
              <a:rPr lang="ja-JP" altLang="en-US" sz="2400" b="1" dirty="0"/>
              <a:t>に</a:t>
            </a:r>
            <a:r>
              <a:rPr lang="ja-JP" altLang="en-US" sz="2400" b="1" dirty="0" smtClean="0"/>
              <a:t>より出走</a:t>
            </a:r>
            <a:r>
              <a:rPr lang="en-US" altLang="ja-JP" sz="2400" b="1" dirty="0" smtClean="0"/>
              <a:t>37</a:t>
            </a:r>
            <a:r>
              <a:rPr lang="ja-JP" altLang="en-US" sz="2400" b="1" dirty="0" smtClean="0"/>
              <a:t>台中完走</a:t>
            </a:r>
            <a:r>
              <a:rPr lang="en-US" altLang="ja-JP" sz="2400" b="1" dirty="0" smtClean="0"/>
              <a:t>7</a:t>
            </a:r>
            <a:r>
              <a:rPr lang="ja-JP" altLang="en-US" sz="2400" b="1" dirty="0" smtClean="0"/>
              <a:t>台と非常</a:t>
            </a:r>
            <a:r>
              <a:rPr lang="ja-JP" altLang="en-US" sz="2400" b="1" dirty="0"/>
              <a:t>に厳しいレースとなった</a:t>
            </a:r>
            <a:r>
              <a:rPr lang="ja-JP" altLang="en-US" sz="2400" b="1" dirty="0" smtClean="0"/>
              <a:t>。</a:t>
            </a:r>
            <a:endParaRPr lang="en-US" altLang="ja-JP" sz="2400" b="1" dirty="0" smtClean="0"/>
          </a:p>
        </p:txBody>
      </p:sp>
    </p:spTree>
    <p:extLst>
      <p:ext uri="{BB962C8B-B14F-4D97-AF65-F5344CB8AC3E}">
        <p14:creationId xmlns:p14="http://schemas.microsoft.com/office/powerpoint/2010/main" val="993593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771426" y="345430"/>
            <a:ext cx="5581977" cy="923330"/>
          </a:xfrm>
          <a:prstGeom prst="rect">
            <a:avLst/>
          </a:prstGeom>
          <a:noFill/>
        </p:spPr>
        <p:txBody>
          <a:bodyPr wrap="none">
            <a:spAutoFit/>
          </a:bodyPr>
          <a:lstStyle/>
          <a:p>
            <a:pPr algn="ctr" fontAlgn="auto">
              <a:spcBef>
                <a:spcPts val="0"/>
              </a:spcBef>
              <a:spcAft>
                <a:spcPts val="0"/>
              </a:spcAft>
              <a:defRPr/>
            </a:pPr>
            <a:r>
              <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ライバルチーム</a:t>
            </a:r>
            <a:r>
              <a:rPr lang="en-US" altLang="ja-JP"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‐1‐</a:t>
            </a:r>
            <a:endPar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
        <p:nvSpPr>
          <p:cNvPr id="72709" name="コンテンツ プレースホルダ 11"/>
          <p:cNvSpPr txBox="1">
            <a:spLocks/>
          </p:cNvSpPr>
          <p:nvPr/>
        </p:nvSpPr>
        <p:spPr bwMode="auto">
          <a:xfrm>
            <a:off x="125413" y="4653136"/>
            <a:ext cx="44465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buFont typeface="Arial" charset="0"/>
              <a:buChar char="•"/>
            </a:pPr>
            <a:r>
              <a:rPr lang="en-US" altLang="ja-JP" b="1" dirty="0" err="1">
                <a:latin typeface="HGPｺﾞｼｯｸM" pitchFamily="50" charset="-128"/>
                <a:ea typeface="HGPｺﾞｼｯｸM" pitchFamily="50" charset="-128"/>
              </a:rPr>
              <a:t>Nuon</a:t>
            </a:r>
            <a:r>
              <a:rPr lang="ja-JP" altLang="en-US" b="1" dirty="0">
                <a:latin typeface="HGPｺﾞｼｯｸM" pitchFamily="50" charset="-128"/>
                <a:ea typeface="HGPｺﾞｼｯｸM" pitchFamily="50" charset="-128"/>
              </a:rPr>
              <a:t>社などのスポンサーのデルフト工科大学（オランダ）の</a:t>
            </a:r>
            <a:r>
              <a:rPr lang="en-US" altLang="ja-JP" b="1" dirty="0" err="1">
                <a:latin typeface="HGPｺﾞｼｯｸM" pitchFamily="50" charset="-128"/>
                <a:ea typeface="HGPｺﾞｼｯｸM" pitchFamily="50" charset="-128"/>
              </a:rPr>
              <a:t>Nuon</a:t>
            </a:r>
            <a:r>
              <a:rPr lang="ja-JP" altLang="en-US" b="1" dirty="0">
                <a:latin typeface="HGPｺﾞｼｯｸM" pitchFamily="50" charset="-128"/>
                <a:ea typeface="HGPｺﾞｼｯｸM" pitchFamily="50" charset="-128"/>
              </a:rPr>
              <a:t> </a:t>
            </a:r>
            <a:r>
              <a:rPr lang="en-US" altLang="ja-JP" b="1" dirty="0">
                <a:latin typeface="HGPｺﾞｼｯｸM" pitchFamily="50" charset="-128"/>
                <a:ea typeface="HGPｺﾞｼｯｸM" pitchFamily="50" charset="-128"/>
              </a:rPr>
              <a:t>Solar Team</a:t>
            </a:r>
          </a:p>
          <a:p>
            <a:pPr eaLnBrk="1" hangingPunct="1">
              <a:spcBef>
                <a:spcPct val="20000"/>
              </a:spcBef>
              <a:buFont typeface="Arial" charset="0"/>
              <a:buChar char="•"/>
            </a:pPr>
            <a:r>
              <a:rPr lang="ja-JP" altLang="en-US" b="1" dirty="0" smtClean="0">
                <a:latin typeface="HGPｺﾞｼｯｸM" pitchFamily="50" charset="-128"/>
                <a:ea typeface="HGPｺﾞｼｯｸM" pitchFamily="50" charset="-128"/>
              </a:rPr>
              <a:t>大会開始約１ヶ月前から現地入りし、車体の完成度を高めてきた</a:t>
            </a:r>
            <a:endParaRPr lang="en-US" altLang="ja-JP" b="1" dirty="0" smtClean="0">
              <a:latin typeface="HGPｺﾞｼｯｸM" pitchFamily="50" charset="-128"/>
              <a:ea typeface="HGPｺﾞｼｯｸM" pitchFamily="50" charset="-128"/>
            </a:endParaRPr>
          </a:p>
          <a:p>
            <a:pPr eaLnBrk="1" hangingPunct="1">
              <a:spcBef>
                <a:spcPct val="20000"/>
              </a:spcBef>
              <a:buFont typeface="Arial" charset="0"/>
              <a:buChar char="•"/>
            </a:pPr>
            <a:r>
              <a:rPr lang="ja-JP" altLang="en-US" b="1" dirty="0" smtClean="0">
                <a:latin typeface="HGPｺﾞｼｯｸM" pitchFamily="50" charset="-128"/>
                <a:ea typeface="HGPｺﾞｼｯｸM" pitchFamily="50" charset="-128"/>
              </a:rPr>
              <a:t>予選でも２位に入り、本戦でもつねに首位争いに絡んできた</a:t>
            </a:r>
            <a:endParaRPr lang="en-US" altLang="ja-JP" b="1" dirty="0" smtClean="0">
              <a:latin typeface="HGPｺﾞｼｯｸM" pitchFamily="50" charset="-128"/>
              <a:ea typeface="HGPｺﾞｼｯｸM" pitchFamily="50" charset="-128"/>
            </a:endParaRPr>
          </a:p>
          <a:p>
            <a:pPr eaLnBrk="1" hangingPunct="1">
              <a:spcBef>
                <a:spcPct val="20000"/>
              </a:spcBef>
              <a:buFont typeface="Arial" charset="0"/>
              <a:buChar char="•"/>
            </a:pPr>
            <a:endParaRPr lang="en-US" altLang="ja-JP" b="1" dirty="0">
              <a:latin typeface="HGPｺﾞｼｯｸM" pitchFamily="50" charset="-128"/>
              <a:ea typeface="HGPｺﾞｼｯｸM" pitchFamily="50" charset="-128"/>
            </a:endParaRPr>
          </a:p>
        </p:txBody>
      </p:sp>
      <p:sp>
        <p:nvSpPr>
          <p:cNvPr id="72710" name="コンテンツ プレースホルダ 11"/>
          <p:cNvSpPr txBox="1">
            <a:spLocks/>
          </p:cNvSpPr>
          <p:nvPr/>
        </p:nvSpPr>
        <p:spPr bwMode="auto">
          <a:xfrm>
            <a:off x="4716463" y="4595391"/>
            <a:ext cx="42481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buFont typeface="Arial" charset="0"/>
              <a:buChar char="•"/>
            </a:pPr>
            <a:r>
              <a:rPr lang="ja-JP" altLang="en-US" b="1" dirty="0">
                <a:latin typeface="HGPｺﾞｼｯｸM" pitchFamily="50" charset="-128"/>
                <a:ea typeface="HGPｺﾞｼｯｸM" pitchFamily="50" charset="-128"/>
              </a:rPr>
              <a:t>総勢</a:t>
            </a:r>
            <a:r>
              <a:rPr lang="en-US" altLang="ja-JP" b="1" dirty="0" smtClean="0">
                <a:latin typeface="HGPｺﾞｼｯｸM" pitchFamily="50" charset="-128"/>
                <a:ea typeface="HGPｺﾞｼｯｸM" pitchFamily="50" charset="-128"/>
              </a:rPr>
              <a:t>100</a:t>
            </a:r>
            <a:r>
              <a:rPr lang="ja-JP" altLang="en-US" b="1" dirty="0" smtClean="0">
                <a:latin typeface="HGPｺﾞｼｯｸM" pitchFamily="50" charset="-128"/>
                <a:ea typeface="HGPｺﾞｼｯｸM" pitchFamily="50" charset="-128"/>
              </a:rPr>
              <a:t>名以上を</a:t>
            </a:r>
            <a:r>
              <a:rPr lang="ja-JP" altLang="en-US" b="1" dirty="0">
                <a:latin typeface="HGPｺﾞｼｯｸM" pitchFamily="50" charset="-128"/>
                <a:ea typeface="HGPｺﾞｼｯｸM" pitchFamily="50" charset="-128"/>
              </a:rPr>
              <a:t>要するアメリカのミシガン大学</a:t>
            </a:r>
            <a:r>
              <a:rPr lang="ja-JP" altLang="en-US" b="1" dirty="0" smtClean="0">
                <a:latin typeface="HGPｺﾞｼｯｸM" pitchFamily="50" charset="-128"/>
                <a:ea typeface="HGPｺﾞｼｯｸM" pitchFamily="50" charset="-128"/>
              </a:rPr>
              <a:t>チーム</a:t>
            </a:r>
            <a:endParaRPr lang="en-US" altLang="ja-JP" b="1" dirty="0" smtClean="0">
              <a:latin typeface="HGPｺﾞｼｯｸM" pitchFamily="50" charset="-128"/>
              <a:ea typeface="HGPｺﾞｼｯｸM" pitchFamily="50" charset="-128"/>
            </a:endParaRPr>
          </a:p>
          <a:p>
            <a:pPr eaLnBrk="1" hangingPunct="1">
              <a:spcBef>
                <a:spcPct val="20000"/>
              </a:spcBef>
              <a:buFont typeface="Arial" charset="0"/>
              <a:buChar char="•"/>
            </a:pPr>
            <a:r>
              <a:rPr lang="ja-JP" altLang="en-US" b="1" dirty="0" smtClean="0">
                <a:latin typeface="HGPｺﾞｼｯｸM" pitchFamily="50" charset="-128"/>
                <a:ea typeface="HGPｺﾞｼｯｸM" pitchFamily="50" charset="-128"/>
              </a:rPr>
              <a:t>本戦に使用した車両以外に、スペアカーも持ち込んで本戦に備えてきた</a:t>
            </a:r>
            <a:endParaRPr lang="en-US" altLang="ja-JP" b="1" dirty="0" smtClean="0">
              <a:latin typeface="HGPｺﾞｼｯｸM" pitchFamily="50" charset="-128"/>
              <a:ea typeface="HGPｺﾞｼｯｸM" pitchFamily="50" charset="-128"/>
            </a:endParaRPr>
          </a:p>
          <a:p>
            <a:pPr eaLnBrk="1" hangingPunct="1">
              <a:spcBef>
                <a:spcPct val="20000"/>
              </a:spcBef>
              <a:buFont typeface="Arial" charset="0"/>
              <a:buChar char="•"/>
            </a:pPr>
            <a:r>
              <a:rPr lang="ja-JP" altLang="en-US" b="1" dirty="0" smtClean="0">
                <a:latin typeface="HGPｺﾞｼｯｸM" pitchFamily="50" charset="-128"/>
                <a:ea typeface="HGPｺﾞｼｯｸM" pitchFamily="50" charset="-128"/>
              </a:rPr>
              <a:t>本戦では</a:t>
            </a:r>
            <a:r>
              <a:rPr lang="en-US" altLang="ja-JP" b="1" dirty="0" smtClean="0">
                <a:latin typeface="HGPｺﾞｼｯｸM" pitchFamily="50" charset="-128"/>
                <a:ea typeface="HGPｺﾞｼｯｸM" pitchFamily="50" charset="-128"/>
              </a:rPr>
              <a:t>4</a:t>
            </a:r>
            <a:r>
              <a:rPr lang="ja-JP" altLang="en-US" b="1" dirty="0" smtClean="0">
                <a:latin typeface="HGPｺﾞｼｯｸM" pitchFamily="50" charset="-128"/>
                <a:ea typeface="HGPｺﾞｼｯｸM" pitchFamily="50" charset="-128"/>
              </a:rPr>
              <a:t>日目にスパッツが破損し、首位争いから脱落した</a:t>
            </a:r>
            <a:endParaRPr lang="en-US" altLang="ja-JP" b="1" dirty="0" smtClean="0">
              <a:latin typeface="HGPｺﾞｼｯｸM" pitchFamily="50" charset="-128"/>
              <a:ea typeface="HGPｺﾞｼｯｸM" pitchFamily="50" charset="-128"/>
            </a:endParaRPr>
          </a:p>
        </p:txBody>
      </p:sp>
      <p:cxnSp>
        <p:nvCxnSpPr>
          <p:cNvPr id="18" name="直線コネクタ 17"/>
          <p:cNvCxnSpPr/>
          <p:nvPr/>
        </p:nvCxnSpPr>
        <p:spPr>
          <a:xfrm>
            <a:off x="4572000" y="1412875"/>
            <a:ext cx="0" cy="5111750"/>
          </a:xfrm>
          <a:prstGeom prst="line">
            <a:avLst/>
          </a:prstGeom>
        </p:spPr>
        <p:style>
          <a:lnRef idx="3">
            <a:schemeClr val="accent1"/>
          </a:lnRef>
          <a:fillRef idx="0">
            <a:schemeClr val="accent1"/>
          </a:fillRef>
          <a:effectRef idx="2">
            <a:schemeClr val="accent1"/>
          </a:effectRef>
          <a:fontRef idx="minor">
            <a:schemeClr val="tx1"/>
          </a:fontRef>
        </p:style>
      </p:cxnSp>
      <p:sp>
        <p:nvSpPr>
          <p:cNvPr id="8" name="テキスト ボックス 7"/>
          <p:cNvSpPr txBox="1"/>
          <p:nvPr/>
        </p:nvSpPr>
        <p:spPr>
          <a:xfrm>
            <a:off x="333375" y="3903142"/>
            <a:ext cx="3960813" cy="461962"/>
          </a:xfrm>
          <a:prstGeom prst="rect">
            <a:avLst/>
          </a:prstGeom>
          <a:noFill/>
        </p:spPr>
        <p:txBody>
          <a:bodyPr>
            <a:spAutoFit/>
          </a:bodyPr>
          <a:lstStyle/>
          <a:p>
            <a:pPr fontAlgn="auto">
              <a:spcBef>
                <a:spcPts val="0"/>
              </a:spcBef>
              <a:spcAft>
                <a:spcPts val="0"/>
              </a:spcAft>
              <a:defRPr/>
            </a:pPr>
            <a:r>
              <a:rPr lang="en-US" altLang="ja-JP" sz="2400" b="1" dirty="0" err="1">
                <a:solidFill>
                  <a:srgbClr val="FF9900"/>
                </a:solidFill>
                <a:effectLst>
                  <a:outerShdw blurRad="38100" dist="38100" dir="2700000" algn="tl">
                    <a:srgbClr val="000000">
                      <a:alpha val="43137"/>
                    </a:srgbClr>
                  </a:outerShdw>
                </a:effectLst>
                <a:latin typeface="HGPｺﾞｼｯｸM" pitchFamily="50" charset="-128"/>
                <a:ea typeface="HGPｺﾞｼｯｸM" pitchFamily="50" charset="-128"/>
              </a:rPr>
              <a:t>Nuon</a:t>
            </a:r>
            <a:r>
              <a:rPr lang="en-US" altLang="ja-JP" sz="2400" b="1" dirty="0">
                <a:solidFill>
                  <a:srgbClr val="FF9900"/>
                </a:solidFill>
                <a:effectLst>
                  <a:outerShdw blurRad="38100" dist="38100" dir="2700000" algn="tl">
                    <a:srgbClr val="000000">
                      <a:alpha val="43137"/>
                    </a:srgbClr>
                  </a:outerShdw>
                </a:effectLst>
                <a:latin typeface="HGPｺﾞｼｯｸM" pitchFamily="50" charset="-128"/>
                <a:ea typeface="HGPｺﾞｼｯｸM" pitchFamily="50" charset="-128"/>
              </a:rPr>
              <a:t> Solar Team</a:t>
            </a:r>
            <a:r>
              <a:rPr lang="ja-JP" altLang="en-US" sz="2400" b="1" dirty="0">
                <a:solidFill>
                  <a:srgbClr val="FF9900"/>
                </a:solidFill>
                <a:effectLst>
                  <a:outerShdw blurRad="38100" dist="38100" dir="2700000" algn="tl">
                    <a:srgbClr val="000000">
                      <a:alpha val="43137"/>
                    </a:srgbClr>
                  </a:outerShdw>
                </a:effectLst>
                <a:latin typeface="HGPｺﾞｼｯｸM" pitchFamily="50" charset="-128"/>
                <a:ea typeface="HGPｺﾞｼｯｸM" pitchFamily="50" charset="-128"/>
              </a:rPr>
              <a:t>（オランダ）</a:t>
            </a:r>
          </a:p>
        </p:txBody>
      </p:sp>
      <p:sp>
        <p:nvSpPr>
          <p:cNvPr id="9" name="テキスト ボックス 8"/>
          <p:cNvSpPr txBox="1"/>
          <p:nvPr/>
        </p:nvSpPr>
        <p:spPr>
          <a:xfrm>
            <a:off x="4562475" y="3903142"/>
            <a:ext cx="4670425" cy="461962"/>
          </a:xfrm>
          <a:prstGeom prst="rect">
            <a:avLst/>
          </a:prstGeom>
          <a:noFill/>
          <a:ln>
            <a:noFill/>
          </a:ln>
        </p:spPr>
        <p:txBody>
          <a:bodyPr>
            <a:spAutoFit/>
          </a:bodyPr>
          <a:lstStyle/>
          <a:p>
            <a:pPr fontAlgn="auto">
              <a:spcBef>
                <a:spcPts val="0"/>
              </a:spcBef>
              <a:spcAft>
                <a:spcPts val="0"/>
              </a:spcAft>
              <a:defRPr/>
            </a:pPr>
            <a:r>
              <a:rPr lang="en-US" altLang="ja-JP" sz="2400" b="1" dirty="0" smtClean="0">
                <a:solidFill>
                  <a:srgbClr val="FFFF00"/>
                </a:solidFill>
                <a:effectLst>
                  <a:outerShdw blurRad="38100" dist="38100" dir="2700000" algn="tl">
                    <a:srgbClr val="000000">
                      <a:alpha val="43137"/>
                    </a:srgbClr>
                  </a:outerShdw>
                </a:effectLst>
                <a:latin typeface="HGPｺﾞｼｯｸM" pitchFamily="50" charset="-128"/>
                <a:ea typeface="HGPｺﾞｼｯｸM" pitchFamily="50" charset="-128"/>
              </a:rPr>
              <a:t>University of Michigan </a:t>
            </a:r>
            <a:r>
              <a:rPr lang="ja-JP" altLang="en-US" sz="2400" b="1" dirty="0" smtClean="0">
                <a:solidFill>
                  <a:srgbClr val="FFFF00"/>
                </a:solidFill>
                <a:effectLst>
                  <a:outerShdw blurRad="38100" dist="38100" dir="2700000" algn="tl">
                    <a:srgbClr val="000000">
                      <a:alpha val="43137"/>
                    </a:srgbClr>
                  </a:outerShdw>
                </a:effectLst>
                <a:latin typeface="HGPｺﾞｼｯｸM" pitchFamily="50" charset="-128"/>
                <a:ea typeface="HGPｺﾞｼｯｸM" pitchFamily="50" charset="-128"/>
              </a:rPr>
              <a:t>（</a:t>
            </a:r>
            <a:r>
              <a:rPr lang="ja-JP" altLang="en-US" sz="2400" b="1" dirty="0">
                <a:solidFill>
                  <a:srgbClr val="FFFF00"/>
                </a:solidFill>
                <a:effectLst>
                  <a:outerShdw blurRad="38100" dist="38100" dir="2700000" algn="tl">
                    <a:srgbClr val="000000">
                      <a:alpha val="43137"/>
                    </a:srgbClr>
                  </a:outerShdw>
                </a:effectLst>
                <a:latin typeface="HGPｺﾞｼｯｸM" pitchFamily="50" charset="-128"/>
                <a:ea typeface="HGPｺﾞｼｯｸM" pitchFamily="50" charset="-128"/>
              </a:rPr>
              <a:t>アメリカ）</a:t>
            </a:r>
          </a:p>
        </p:txBody>
      </p:sp>
      <p:sp>
        <p:nvSpPr>
          <p:cNvPr id="2" name="テキスト ボックス 1"/>
          <p:cNvSpPr txBox="1"/>
          <p:nvPr/>
        </p:nvSpPr>
        <p:spPr>
          <a:xfrm>
            <a:off x="148878" y="6469459"/>
            <a:ext cx="1974850" cy="415925"/>
          </a:xfrm>
          <a:prstGeom prst="rect">
            <a:avLst/>
          </a:prstGeom>
          <a:noFill/>
        </p:spPr>
        <p:txBody>
          <a:bodyPr>
            <a:spAutoFit/>
          </a:bodyPr>
          <a:lstStyle/>
          <a:p>
            <a:pPr>
              <a:defRPr/>
            </a:pPr>
            <a:r>
              <a:rPr lang="en-US" altLang="ja-JP" sz="1050" dirty="0">
                <a:latin typeface="HGPｺﾞｼｯｸM" pitchFamily="50" charset="-128"/>
                <a:ea typeface="HGPｺﾞｼｯｸM" pitchFamily="50" charset="-128"/>
              </a:rPr>
              <a:t>※</a:t>
            </a:r>
            <a:r>
              <a:rPr lang="ja-JP" altLang="en-US" sz="1050" dirty="0">
                <a:latin typeface="HGPｺﾞｼｯｸM" pitchFamily="50" charset="-128"/>
                <a:ea typeface="HGPｺﾞｼｯｸM" pitchFamily="50" charset="-128"/>
              </a:rPr>
              <a:t>参考</a:t>
            </a:r>
            <a:endParaRPr lang="en-US" altLang="ja-JP" sz="1050" dirty="0">
              <a:latin typeface="HGPｺﾞｼｯｸM" pitchFamily="50" charset="-128"/>
              <a:ea typeface="HGPｺﾞｼｯｸM" pitchFamily="50" charset="-128"/>
            </a:endParaRPr>
          </a:p>
          <a:p>
            <a:pPr>
              <a:defRPr/>
            </a:pPr>
            <a:r>
              <a:rPr lang="en-US" altLang="ja-JP" sz="1050" dirty="0">
                <a:latin typeface="HGPｺﾞｼｯｸM" pitchFamily="50" charset="-128"/>
                <a:ea typeface="HGPｺﾞｼｯｸM" pitchFamily="50" charset="-128"/>
              </a:rPr>
              <a:t>http://www.nuonsolarteam.nl/</a:t>
            </a:r>
            <a:endParaRPr lang="ja-JP" altLang="ja-JP" sz="1050" dirty="0">
              <a:latin typeface="HGPｺﾞｼｯｸM" pitchFamily="50" charset="-128"/>
              <a:ea typeface="HGPｺﾞｼｯｸM" pitchFamily="50" charset="-128"/>
            </a:endParaRPr>
          </a:p>
        </p:txBody>
      </p:sp>
      <p:sp>
        <p:nvSpPr>
          <p:cNvPr id="4" name="テキスト ボックス 3"/>
          <p:cNvSpPr txBox="1"/>
          <p:nvPr/>
        </p:nvSpPr>
        <p:spPr>
          <a:xfrm>
            <a:off x="4987925" y="6397451"/>
            <a:ext cx="2066925" cy="415925"/>
          </a:xfrm>
          <a:prstGeom prst="rect">
            <a:avLst/>
          </a:prstGeom>
          <a:noFill/>
        </p:spPr>
        <p:txBody>
          <a:bodyPr>
            <a:spAutoFit/>
          </a:bodyPr>
          <a:lstStyle/>
          <a:p>
            <a:pPr fontAlgn="auto">
              <a:spcAft>
                <a:spcPts val="0"/>
              </a:spcAft>
              <a:buFont typeface="Arial" pitchFamily="34" charset="0"/>
              <a:buNone/>
              <a:defRPr/>
            </a:pPr>
            <a:r>
              <a:rPr lang="en-US" altLang="ja-JP" sz="1050" dirty="0">
                <a:latin typeface="HGPｺﾞｼｯｸM" pitchFamily="50" charset="-128"/>
                <a:ea typeface="HGPｺﾞｼｯｸM" pitchFamily="50" charset="-128"/>
              </a:rPr>
              <a:t>※</a:t>
            </a:r>
            <a:r>
              <a:rPr lang="ja-JP" altLang="en-US" sz="1050" dirty="0">
                <a:latin typeface="HGPｺﾞｼｯｸM" pitchFamily="50" charset="-128"/>
                <a:ea typeface="HGPｺﾞｼｯｸM" pitchFamily="50" charset="-128"/>
              </a:rPr>
              <a:t>参考　</a:t>
            </a:r>
            <a:endParaRPr lang="en-US" altLang="ja-JP" sz="1050" dirty="0">
              <a:latin typeface="HGPｺﾞｼｯｸM" pitchFamily="50" charset="-128"/>
              <a:ea typeface="HGPｺﾞｼｯｸM" pitchFamily="50" charset="-128"/>
            </a:endParaRPr>
          </a:p>
          <a:p>
            <a:pPr fontAlgn="auto">
              <a:spcAft>
                <a:spcPts val="0"/>
              </a:spcAft>
              <a:buFont typeface="Arial" pitchFamily="34" charset="0"/>
              <a:buNone/>
              <a:defRPr/>
            </a:pPr>
            <a:r>
              <a:rPr lang="en-US" altLang="ja-JP" sz="1050" dirty="0">
                <a:latin typeface="HGPｺﾞｼｯｸM" pitchFamily="50" charset="-128"/>
                <a:ea typeface="HGPｺﾞｼｯｸM" pitchFamily="50" charset="-128"/>
              </a:rPr>
              <a:t>http://solarcar.engin.umich.edu/</a:t>
            </a:r>
            <a:endParaRPr lang="ja-JP" altLang="ja-JP" sz="1050" dirty="0">
              <a:latin typeface="HGPｺﾞｼｯｸM" pitchFamily="50" charset="-128"/>
              <a:ea typeface="HGPｺﾞｼｯｸM" pitchFamily="50" charset="-128"/>
            </a:endParaRPr>
          </a:p>
        </p:txBody>
      </p:sp>
      <p:pic>
        <p:nvPicPr>
          <p:cNvPr id="15" name="Picture 3" descr="D:\大学\東海大学\ライトパワー\2011\WSC\プレゼンてーしょん\写真\resized\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4270" y="1451788"/>
            <a:ext cx="4273714" cy="25532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大学\東海大学\ライトパワー\2011\WSC\プレゼンてーしょん\写真\resized\IMG_83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62782" y="1440874"/>
            <a:ext cx="4273714" cy="256419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2051720" y="4263479"/>
            <a:ext cx="2800574" cy="461665"/>
          </a:xfrm>
          <a:prstGeom prst="rect">
            <a:avLst/>
          </a:prstGeom>
          <a:noFill/>
        </p:spPr>
        <p:txBody>
          <a:bodyPr wrap="square">
            <a:spAutoFit/>
          </a:bodyPr>
          <a:lstStyle/>
          <a:p>
            <a:pPr fontAlgn="auto">
              <a:spcBef>
                <a:spcPts val="0"/>
              </a:spcBef>
              <a:spcAft>
                <a:spcPts val="0"/>
              </a:spcAft>
              <a:defRPr/>
            </a:pPr>
            <a:r>
              <a:rPr lang="en-US" altLang="ja-JP" sz="2400" b="1" dirty="0" smtClean="0">
                <a:solidFill>
                  <a:srgbClr val="FF9900"/>
                </a:solidFill>
                <a:effectLst>
                  <a:outerShdw blurRad="38100" dist="38100" dir="2700000" algn="tl">
                    <a:srgbClr val="000000">
                      <a:alpha val="43137"/>
                    </a:srgbClr>
                  </a:outerShdw>
                </a:effectLst>
                <a:latin typeface="HGPｺﾞｼｯｸM" pitchFamily="50" charset="-128"/>
                <a:ea typeface="HGPｺﾞｼｯｸM" pitchFamily="50" charset="-128"/>
              </a:rPr>
              <a:t>Car Name: </a:t>
            </a:r>
            <a:r>
              <a:rPr lang="en-US" altLang="ja-JP" sz="2400" b="1" dirty="0" err="1" smtClean="0">
                <a:solidFill>
                  <a:srgbClr val="FF9900"/>
                </a:solidFill>
                <a:effectLst>
                  <a:outerShdw blurRad="38100" dist="38100" dir="2700000" algn="tl">
                    <a:srgbClr val="000000">
                      <a:alpha val="43137"/>
                    </a:srgbClr>
                  </a:outerShdw>
                </a:effectLst>
                <a:latin typeface="HGPｺﾞｼｯｸM" pitchFamily="50" charset="-128"/>
                <a:ea typeface="HGPｺﾞｼｯｸM" pitchFamily="50" charset="-128"/>
              </a:rPr>
              <a:t>Nuna</a:t>
            </a:r>
            <a:r>
              <a:rPr lang="en-US" altLang="ja-JP" sz="2400" b="1" dirty="0" smtClean="0">
                <a:solidFill>
                  <a:srgbClr val="FF9900"/>
                </a:solidFill>
                <a:effectLst>
                  <a:outerShdw blurRad="38100" dist="38100" dir="2700000" algn="tl">
                    <a:srgbClr val="000000">
                      <a:alpha val="43137"/>
                    </a:srgbClr>
                  </a:outerShdw>
                </a:effectLst>
                <a:latin typeface="HGPｺﾞｼｯｸM" pitchFamily="50" charset="-128"/>
                <a:ea typeface="HGPｺﾞｼｯｸM" pitchFamily="50" charset="-128"/>
              </a:rPr>
              <a:t> 6</a:t>
            </a:r>
            <a:endParaRPr lang="ja-JP" altLang="en-US" sz="2400" b="1" dirty="0">
              <a:solidFill>
                <a:srgbClr val="FF9900"/>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19" name="テキスト ボックス 18"/>
          <p:cNvSpPr txBox="1"/>
          <p:nvPr/>
        </p:nvSpPr>
        <p:spPr>
          <a:xfrm>
            <a:off x="6525443" y="4221088"/>
            <a:ext cx="3231133" cy="461962"/>
          </a:xfrm>
          <a:prstGeom prst="rect">
            <a:avLst/>
          </a:prstGeom>
          <a:noFill/>
        </p:spPr>
        <p:txBody>
          <a:bodyPr wrap="square">
            <a:spAutoFit/>
          </a:bodyPr>
          <a:lstStyle/>
          <a:p>
            <a:pPr fontAlgn="auto">
              <a:spcBef>
                <a:spcPts val="0"/>
              </a:spcBef>
              <a:spcAft>
                <a:spcPts val="0"/>
              </a:spcAft>
              <a:defRPr/>
            </a:pPr>
            <a:r>
              <a:rPr lang="en-US" altLang="ja-JP" sz="2400" b="1" dirty="0" smtClean="0">
                <a:solidFill>
                  <a:srgbClr val="FFFF00"/>
                </a:solidFill>
                <a:effectLst>
                  <a:outerShdw blurRad="38100" dist="38100" dir="2700000" algn="tl">
                    <a:srgbClr val="000000">
                      <a:alpha val="43137"/>
                    </a:srgbClr>
                  </a:outerShdw>
                </a:effectLst>
                <a:latin typeface="HGPｺﾞｼｯｸM" pitchFamily="50" charset="-128"/>
                <a:ea typeface="HGPｺﾞｼｯｸM" pitchFamily="50" charset="-128"/>
              </a:rPr>
              <a:t>Car Name: </a:t>
            </a:r>
            <a:r>
              <a:rPr lang="en-US" altLang="ja-JP" sz="2400" b="1" dirty="0" err="1" smtClean="0">
                <a:solidFill>
                  <a:srgbClr val="FFFF00"/>
                </a:solidFill>
                <a:effectLst>
                  <a:outerShdw blurRad="38100" dist="38100" dir="2700000" algn="tl">
                    <a:srgbClr val="000000">
                      <a:alpha val="43137"/>
                    </a:srgbClr>
                  </a:outerShdw>
                </a:effectLst>
                <a:latin typeface="HGPｺﾞｼｯｸM" pitchFamily="50" charset="-128"/>
                <a:ea typeface="HGPｺﾞｼｯｸM" pitchFamily="50" charset="-128"/>
              </a:rPr>
              <a:t>Qantum</a:t>
            </a:r>
            <a:endParaRPr lang="ja-JP" altLang="en-US" sz="2400" b="1" dirty="0">
              <a:solidFill>
                <a:srgbClr val="FFFF00"/>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Tree>
    <p:extLst>
      <p:ext uri="{BB962C8B-B14F-4D97-AF65-F5344CB8AC3E}">
        <p14:creationId xmlns:p14="http://schemas.microsoft.com/office/powerpoint/2010/main" val="3618554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71727" y="345430"/>
            <a:ext cx="5581976" cy="923330"/>
          </a:xfrm>
          <a:prstGeom prst="rect">
            <a:avLst/>
          </a:prstGeom>
          <a:noFill/>
        </p:spPr>
        <p:txBody>
          <a:bodyPr wrap="none">
            <a:spAutoFit/>
          </a:bodyPr>
          <a:lstStyle/>
          <a:p>
            <a:pPr algn="ctr" fontAlgn="auto">
              <a:spcBef>
                <a:spcPts val="0"/>
              </a:spcBef>
              <a:spcAft>
                <a:spcPts val="0"/>
              </a:spcAft>
              <a:defRPr/>
            </a:pPr>
            <a:r>
              <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ライバルチーム</a:t>
            </a:r>
            <a:r>
              <a:rPr lang="en-US" altLang="ja-JP"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‐2‐</a:t>
            </a:r>
            <a:endPar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
        <p:nvSpPr>
          <p:cNvPr id="73733" name="コンテンツ プレースホルダ 11"/>
          <p:cNvSpPr txBox="1">
            <a:spLocks/>
          </p:cNvSpPr>
          <p:nvPr/>
        </p:nvSpPr>
        <p:spPr bwMode="auto">
          <a:xfrm>
            <a:off x="4687888" y="4685555"/>
            <a:ext cx="4446587"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buFont typeface="Arial" charset="0"/>
              <a:buChar char="•"/>
            </a:pPr>
            <a:r>
              <a:rPr lang="ja-JP" altLang="en-US" b="1" dirty="0" smtClean="0">
                <a:latin typeface="HGPｺﾞｼｯｸM" pitchFamily="50" charset="-128"/>
                <a:ea typeface="HGPｺﾞｼｯｸM" pitchFamily="50" charset="-128"/>
              </a:rPr>
              <a:t>理工学部を中心としたトウェンテェ大学のソーラーカーチーム</a:t>
            </a:r>
            <a:endParaRPr lang="ja-JP" altLang="en-US" b="1" dirty="0">
              <a:latin typeface="HGPｺﾞｼｯｸM" pitchFamily="50" charset="-128"/>
              <a:ea typeface="HGPｺﾞｼｯｸM" pitchFamily="50" charset="-128"/>
            </a:endParaRPr>
          </a:p>
          <a:p>
            <a:pPr eaLnBrk="1" hangingPunct="1">
              <a:spcBef>
                <a:spcPct val="20000"/>
              </a:spcBef>
              <a:buFont typeface="Arial" charset="0"/>
              <a:buChar char="•"/>
            </a:pPr>
            <a:r>
              <a:rPr lang="ja-JP" altLang="en-US" b="1" dirty="0" smtClean="0">
                <a:latin typeface="HGPｺﾞｼｯｸM" pitchFamily="50" charset="-128"/>
                <a:ea typeface="HGPｺﾞｼｯｸM" pitchFamily="50" charset="-128"/>
              </a:rPr>
              <a:t>数少ない前輪１輪、後輪２輪を採用した</a:t>
            </a:r>
            <a:endParaRPr lang="en-US" altLang="ja-JP" b="1" dirty="0">
              <a:latin typeface="HGPｺﾞｼｯｸM" pitchFamily="50" charset="-128"/>
              <a:ea typeface="HGPｺﾞｼｯｸM" pitchFamily="50" charset="-128"/>
            </a:endParaRPr>
          </a:p>
          <a:p>
            <a:pPr marL="0" indent="355600" eaLnBrk="1" hangingPunct="1">
              <a:spcBef>
                <a:spcPct val="20000"/>
              </a:spcBef>
            </a:pPr>
            <a:r>
              <a:rPr lang="ja-JP" altLang="en-US" b="1" dirty="0" smtClean="0">
                <a:latin typeface="HGPｺﾞｼｯｸM" pitchFamily="50" charset="-128"/>
                <a:ea typeface="HGPｺﾞｼｯｸM" pitchFamily="50" charset="-128"/>
              </a:rPr>
              <a:t>新型ソーラーカーを投入、今大会の予選</a:t>
            </a:r>
            <a:endParaRPr lang="en-US" altLang="ja-JP" b="1" dirty="0">
              <a:latin typeface="HGPｺﾞｼｯｸM" pitchFamily="50" charset="-128"/>
              <a:ea typeface="HGPｺﾞｼｯｸM" pitchFamily="50" charset="-128"/>
            </a:endParaRPr>
          </a:p>
          <a:p>
            <a:pPr marL="0" indent="355600" eaLnBrk="1" hangingPunct="1">
              <a:spcBef>
                <a:spcPct val="20000"/>
              </a:spcBef>
            </a:pPr>
            <a:r>
              <a:rPr lang="ja-JP" altLang="en-US" b="1" dirty="0" smtClean="0">
                <a:latin typeface="HGPｺﾞｼｯｸM" pitchFamily="50" charset="-128"/>
                <a:ea typeface="HGPｺﾞｼｯｸM" pitchFamily="50" charset="-128"/>
              </a:rPr>
              <a:t>で１位を獲得した</a:t>
            </a:r>
            <a:endParaRPr lang="en-US" altLang="ja-JP" b="1" dirty="0" smtClean="0">
              <a:latin typeface="HGPｺﾞｼｯｸM" pitchFamily="50" charset="-128"/>
              <a:ea typeface="HGPｺﾞｼｯｸM" pitchFamily="50" charset="-128"/>
            </a:endParaRPr>
          </a:p>
        </p:txBody>
      </p:sp>
      <p:sp>
        <p:nvSpPr>
          <p:cNvPr id="73734" name="コンテンツ プレースホルダ 11"/>
          <p:cNvSpPr txBox="1">
            <a:spLocks/>
          </p:cNvSpPr>
          <p:nvPr/>
        </p:nvSpPr>
        <p:spPr bwMode="auto">
          <a:xfrm>
            <a:off x="179388" y="4751660"/>
            <a:ext cx="432276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buFont typeface="Arial" charset="0"/>
              <a:buChar char="•"/>
            </a:pPr>
            <a:r>
              <a:rPr lang="ja-JP" altLang="en-US" b="1" dirty="0">
                <a:latin typeface="HGPｺﾞｼｯｸM" pitchFamily="50" charset="-128"/>
                <a:ea typeface="HGPｺﾞｼｯｸM" pitchFamily="50" charset="-128"/>
              </a:rPr>
              <a:t>材料企業の</a:t>
            </a:r>
            <a:r>
              <a:rPr lang="en-US" altLang="ja-JP" b="1" dirty="0" err="1">
                <a:latin typeface="HGPｺﾞｼｯｸM" pitchFamily="50" charset="-128"/>
                <a:ea typeface="HGPｺﾞｼｯｸM" pitchFamily="50" charset="-128"/>
              </a:rPr>
              <a:t>Umicore</a:t>
            </a:r>
            <a:r>
              <a:rPr lang="ja-JP" altLang="en-US" b="1" dirty="0" smtClean="0">
                <a:latin typeface="HGPｺﾞｼｯｸM" pitchFamily="50" charset="-128"/>
                <a:ea typeface="HGPｺﾞｼｯｸM" pitchFamily="50" charset="-128"/>
              </a:rPr>
              <a:t>社</a:t>
            </a:r>
            <a:r>
              <a:rPr lang="ja-JP" altLang="en-US" b="1" dirty="0">
                <a:latin typeface="HGPｺﾞｼｯｸM" pitchFamily="50" charset="-128"/>
                <a:ea typeface="HGPｺﾞｼｯｸM" pitchFamily="50" charset="-128"/>
              </a:rPr>
              <a:t>など</a:t>
            </a:r>
            <a:r>
              <a:rPr lang="ja-JP" altLang="en-US" b="1" dirty="0" smtClean="0">
                <a:latin typeface="HGPｺﾞｼｯｸM" pitchFamily="50" charset="-128"/>
                <a:ea typeface="HGPｺﾞｼｯｸM" pitchFamily="50" charset="-128"/>
              </a:rPr>
              <a:t>がスポンサーのチーム</a:t>
            </a:r>
            <a:endParaRPr lang="en-US" altLang="ja-JP" b="1" dirty="0" smtClean="0">
              <a:latin typeface="HGPｺﾞｼｯｸM" pitchFamily="50" charset="-128"/>
              <a:ea typeface="HGPｺﾞｼｯｸM" pitchFamily="50" charset="-128"/>
            </a:endParaRPr>
          </a:p>
          <a:p>
            <a:pPr eaLnBrk="1" hangingPunct="1">
              <a:spcBef>
                <a:spcPct val="20000"/>
              </a:spcBef>
              <a:buFont typeface="Arial" charset="0"/>
              <a:buChar char="•"/>
            </a:pPr>
            <a:r>
              <a:rPr lang="ja-JP" altLang="en-US" b="1" dirty="0" smtClean="0">
                <a:latin typeface="HGPｺﾞｼｯｸM" pitchFamily="50" charset="-128"/>
                <a:ea typeface="HGPｺﾞｼｯｸM" pitchFamily="50" charset="-128"/>
              </a:rPr>
              <a:t>上位チームでは唯一、集光器と組み合わせた化合物太陽電池を採用</a:t>
            </a:r>
            <a:endParaRPr lang="en-US" altLang="ja-JP" b="1" dirty="0">
              <a:latin typeface="HGPｺﾞｼｯｸM" pitchFamily="50" charset="-128"/>
              <a:ea typeface="HGPｺﾞｼｯｸM" pitchFamily="50" charset="-128"/>
            </a:endParaRPr>
          </a:p>
        </p:txBody>
      </p:sp>
      <p:cxnSp>
        <p:nvCxnSpPr>
          <p:cNvPr id="12" name="直線コネクタ 11"/>
          <p:cNvCxnSpPr/>
          <p:nvPr/>
        </p:nvCxnSpPr>
        <p:spPr>
          <a:xfrm>
            <a:off x="4572000" y="1412875"/>
            <a:ext cx="0" cy="5111750"/>
          </a:xfrm>
          <a:prstGeom prst="line">
            <a:avLst/>
          </a:prstGeom>
        </p:spPr>
        <p:style>
          <a:lnRef idx="3">
            <a:schemeClr val="accent1"/>
          </a:lnRef>
          <a:fillRef idx="0">
            <a:schemeClr val="accent1"/>
          </a:fillRef>
          <a:effectRef idx="2">
            <a:schemeClr val="accent1"/>
          </a:effectRef>
          <a:fontRef idx="minor">
            <a:schemeClr val="tx1"/>
          </a:fontRef>
        </p:style>
      </p:cxnSp>
      <p:sp>
        <p:nvSpPr>
          <p:cNvPr id="11" name="テキスト ボックス 10"/>
          <p:cNvSpPr txBox="1"/>
          <p:nvPr/>
        </p:nvSpPr>
        <p:spPr>
          <a:xfrm>
            <a:off x="217488" y="3861048"/>
            <a:ext cx="4354512" cy="461962"/>
          </a:xfrm>
          <a:prstGeom prst="rect">
            <a:avLst/>
          </a:prstGeom>
          <a:noFill/>
        </p:spPr>
        <p:txBody>
          <a:bodyPr>
            <a:spAutoFit/>
          </a:bodyPr>
          <a:lstStyle/>
          <a:p>
            <a:pPr fontAlgn="auto">
              <a:spcBef>
                <a:spcPts val="0"/>
              </a:spcBef>
              <a:spcAft>
                <a:spcPts val="0"/>
              </a:spcAft>
              <a:defRPr/>
            </a:pPr>
            <a:r>
              <a:rPr lang="en-US" altLang="ja-JP" sz="2400" b="1" dirty="0" err="1">
                <a:solidFill>
                  <a:srgbClr val="92D050"/>
                </a:solidFill>
                <a:effectLst>
                  <a:outerShdw blurRad="38100" dist="38100" dir="2700000" algn="tl">
                    <a:srgbClr val="000000">
                      <a:alpha val="43137"/>
                    </a:srgbClr>
                  </a:outerShdw>
                </a:effectLst>
                <a:latin typeface="HGPｺﾞｼｯｸM" pitchFamily="50" charset="-128"/>
                <a:ea typeface="HGPｺﾞｼｯｸM" pitchFamily="50" charset="-128"/>
              </a:rPr>
              <a:t>Umicore</a:t>
            </a:r>
            <a:r>
              <a:rPr lang="en-US" altLang="ja-JP" sz="2400" b="1" dirty="0">
                <a:solidFill>
                  <a:srgbClr val="92D050"/>
                </a:solidFill>
                <a:effectLst>
                  <a:outerShdw blurRad="38100" dist="38100" dir="2700000" algn="tl">
                    <a:srgbClr val="000000">
                      <a:alpha val="43137"/>
                    </a:srgbClr>
                  </a:outerShdw>
                </a:effectLst>
                <a:latin typeface="HGPｺﾞｼｯｸM" pitchFamily="50" charset="-128"/>
                <a:ea typeface="HGPｺﾞｼｯｸM" pitchFamily="50" charset="-128"/>
              </a:rPr>
              <a:t> Solar Team</a:t>
            </a:r>
            <a:r>
              <a:rPr lang="ja-JP" altLang="en-US" sz="2400" b="1" dirty="0">
                <a:solidFill>
                  <a:srgbClr val="92D050"/>
                </a:solidFill>
                <a:effectLst>
                  <a:outerShdw blurRad="38100" dist="38100" dir="2700000" algn="tl">
                    <a:srgbClr val="000000">
                      <a:alpha val="43137"/>
                    </a:srgbClr>
                  </a:outerShdw>
                </a:effectLst>
                <a:latin typeface="HGPｺﾞｼｯｸM" pitchFamily="50" charset="-128"/>
                <a:ea typeface="HGPｺﾞｼｯｸM" pitchFamily="50" charset="-128"/>
              </a:rPr>
              <a:t>（ベルギー）</a:t>
            </a:r>
          </a:p>
        </p:txBody>
      </p:sp>
      <p:sp>
        <p:nvSpPr>
          <p:cNvPr id="2" name="テキスト ボックス 1"/>
          <p:cNvSpPr txBox="1"/>
          <p:nvPr/>
        </p:nvSpPr>
        <p:spPr>
          <a:xfrm>
            <a:off x="323850" y="6327031"/>
            <a:ext cx="2592388" cy="414337"/>
          </a:xfrm>
          <a:prstGeom prst="rect">
            <a:avLst/>
          </a:prstGeom>
          <a:noFill/>
        </p:spPr>
        <p:txBody>
          <a:bodyPr>
            <a:spAutoFit/>
          </a:bodyPr>
          <a:lstStyle/>
          <a:p>
            <a:pPr>
              <a:defRPr/>
            </a:pPr>
            <a:r>
              <a:rPr lang="en-US" altLang="ja-JP" sz="1050" dirty="0">
                <a:latin typeface="HGPｺﾞｼｯｸM" pitchFamily="50" charset="-128"/>
                <a:ea typeface="HGPｺﾞｼｯｸM" pitchFamily="50" charset="-128"/>
              </a:rPr>
              <a:t>※</a:t>
            </a:r>
            <a:r>
              <a:rPr lang="ja-JP" altLang="en-US" sz="1050" dirty="0">
                <a:latin typeface="HGPｺﾞｼｯｸM" pitchFamily="50" charset="-128"/>
                <a:ea typeface="HGPｺﾞｼｯｸM" pitchFamily="50" charset="-128"/>
              </a:rPr>
              <a:t>参考　</a:t>
            </a:r>
            <a:endParaRPr lang="en-US" altLang="ja-JP" sz="1050" dirty="0">
              <a:latin typeface="HGPｺﾞｼｯｸM" pitchFamily="50" charset="-128"/>
              <a:ea typeface="HGPｺﾞｼｯｸM" pitchFamily="50" charset="-128"/>
            </a:endParaRPr>
          </a:p>
          <a:p>
            <a:pPr>
              <a:defRPr/>
            </a:pPr>
            <a:r>
              <a:rPr lang="en-US" altLang="ja-JP" sz="1050" dirty="0">
                <a:latin typeface="HGPｺﾞｼｯｸM" pitchFamily="50" charset="-128"/>
                <a:ea typeface="HGPｺﾞｼｯｸM" pitchFamily="50" charset="-128"/>
              </a:rPr>
              <a:t>http://www.solarteam.be/wagen/umicar</a:t>
            </a:r>
            <a:endParaRPr lang="ja-JP" altLang="ja-JP" sz="1050" dirty="0">
              <a:latin typeface="HGPｺﾞｼｯｸM" pitchFamily="50" charset="-128"/>
              <a:ea typeface="HGPｺﾞｼｯｸM" pitchFamily="50" charset="-128"/>
            </a:endParaRPr>
          </a:p>
        </p:txBody>
      </p:sp>
      <p:sp>
        <p:nvSpPr>
          <p:cNvPr id="14" name="テキスト ボックス 13"/>
          <p:cNvSpPr txBox="1"/>
          <p:nvPr/>
        </p:nvSpPr>
        <p:spPr>
          <a:xfrm>
            <a:off x="4995863" y="6397878"/>
            <a:ext cx="2960513" cy="415498"/>
          </a:xfrm>
          <a:prstGeom prst="rect">
            <a:avLst/>
          </a:prstGeom>
          <a:noFill/>
        </p:spPr>
        <p:txBody>
          <a:bodyPr wrap="square">
            <a:spAutoFit/>
          </a:bodyPr>
          <a:lstStyle/>
          <a:p>
            <a:pPr>
              <a:defRPr/>
            </a:pPr>
            <a:r>
              <a:rPr lang="en-US" altLang="ja-JP" sz="1050" dirty="0">
                <a:latin typeface="HGPｺﾞｼｯｸM" pitchFamily="50" charset="-128"/>
                <a:ea typeface="HGPｺﾞｼｯｸM" pitchFamily="50" charset="-128"/>
              </a:rPr>
              <a:t>※</a:t>
            </a:r>
            <a:r>
              <a:rPr lang="ja-JP" altLang="en-US" sz="1050" dirty="0">
                <a:latin typeface="HGPｺﾞｼｯｸM" pitchFamily="50" charset="-128"/>
                <a:ea typeface="HGPｺﾞｼｯｸM" pitchFamily="50" charset="-128"/>
              </a:rPr>
              <a:t>参考</a:t>
            </a:r>
            <a:endParaRPr lang="en-US" altLang="ja-JP" sz="1050" dirty="0">
              <a:latin typeface="HGPｺﾞｼｯｸM" pitchFamily="50" charset="-128"/>
              <a:ea typeface="HGPｺﾞｼｯｸM" pitchFamily="50" charset="-128"/>
            </a:endParaRPr>
          </a:p>
          <a:p>
            <a:pPr>
              <a:defRPr/>
            </a:pPr>
            <a:r>
              <a:rPr lang="en-US" altLang="ja-JP" sz="1050" dirty="0"/>
              <a:t>http://www.solarteam.nl/</a:t>
            </a:r>
            <a:endParaRPr lang="ja-JP" altLang="ja-JP" sz="1050" dirty="0">
              <a:latin typeface="HGPｺﾞｼｯｸM" pitchFamily="50" charset="-128"/>
              <a:ea typeface="HGPｺﾞｼｯｸM" pitchFamily="50" charset="-128"/>
            </a:endParaRPr>
          </a:p>
        </p:txBody>
      </p:sp>
      <p:pic>
        <p:nvPicPr>
          <p:cNvPr id="17" name="Picture 2" descr="D:\大学\東海大学\ライトパワー\2011\WSC\プレゼンてーしょん\写真\resized\IMG_838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9512" y="1428541"/>
            <a:ext cx="4192096" cy="25045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大学\東海大学\ライトパワー\2011\WSC\プレゼンてーしょん\写真\resized\DSC0346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88024" y="1412776"/>
            <a:ext cx="4192220" cy="2473910"/>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4832722" y="3822874"/>
            <a:ext cx="4995862" cy="461665"/>
          </a:xfrm>
          <a:prstGeom prst="rect">
            <a:avLst/>
          </a:prstGeom>
          <a:noFill/>
        </p:spPr>
        <p:txBody>
          <a:bodyPr>
            <a:spAutoFit/>
          </a:bodyPr>
          <a:lstStyle/>
          <a:p>
            <a:pPr fontAlgn="auto">
              <a:spcBef>
                <a:spcPts val="0"/>
              </a:spcBef>
              <a:spcAft>
                <a:spcPts val="0"/>
              </a:spcAft>
              <a:defRPr/>
            </a:pPr>
            <a:r>
              <a:rPr lang="ja-JP" altLang="en-US" sz="2400" b="1" dirty="0" smtClean="0">
                <a:solidFill>
                  <a:srgbClr val="C00000"/>
                </a:solidFill>
                <a:effectLst>
                  <a:outerShdw blurRad="38100" dist="38100" dir="2700000" algn="tl">
                    <a:srgbClr val="000000">
                      <a:alpha val="43137"/>
                    </a:srgbClr>
                  </a:outerShdw>
                </a:effectLst>
                <a:latin typeface="HGPｺﾞｼｯｸM" pitchFamily="50" charset="-128"/>
                <a:ea typeface="HGPｺﾞｼｯｸM" pitchFamily="50" charset="-128"/>
              </a:rPr>
              <a:t>Ｓｏｌａｒ </a:t>
            </a:r>
            <a:r>
              <a:rPr lang="en-US" altLang="ja-JP" sz="2400" b="1" dirty="0" smtClean="0">
                <a:solidFill>
                  <a:srgbClr val="C00000"/>
                </a:solidFill>
                <a:effectLst>
                  <a:outerShdw blurRad="38100" dist="38100" dir="2700000" algn="tl">
                    <a:srgbClr val="000000">
                      <a:alpha val="43137"/>
                    </a:srgbClr>
                  </a:outerShdw>
                </a:effectLst>
                <a:latin typeface="HGPｺﾞｼｯｸM" pitchFamily="50" charset="-128"/>
                <a:ea typeface="HGPｺﾞｼｯｸM" pitchFamily="50" charset="-128"/>
              </a:rPr>
              <a:t>Team </a:t>
            </a:r>
            <a:r>
              <a:rPr lang="en-US" altLang="ja-JP" sz="2400" b="1" dirty="0" err="1" smtClean="0">
                <a:solidFill>
                  <a:srgbClr val="C00000"/>
                </a:solidFill>
                <a:effectLst>
                  <a:outerShdw blurRad="38100" dist="38100" dir="2700000" algn="tl">
                    <a:srgbClr val="000000">
                      <a:alpha val="43137"/>
                    </a:srgbClr>
                  </a:outerShdw>
                </a:effectLst>
                <a:latin typeface="HGPｺﾞｼｯｸM" pitchFamily="50" charset="-128"/>
                <a:ea typeface="HGPｺﾞｼｯｸM" pitchFamily="50" charset="-128"/>
              </a:rPr>
              <a:t>Twente</a:t>
            </a:r>
            <a:r>
              <a:rPr lang="en-US" altLang="ja-JP" sz="2400" b="1" dirty="0" smtClean="0">
                <a:solidFill>
                  <a:srgbClr val="C00000"/>
                </a:solidFill>
                <a:effectLst>
                  <a:outerShdw blurRad="38100" dist="38100" dir="2700000" algn="tl">
                    <a:srgbClr val="000000">
                      <a:alpha val="43137"/>
                    </a:srgbClr>
                  </a:outerShdw>
                </a:effectLst>
                <a:latin typeface="HGPｺﾞｼｯｸM" pitchFamily="50" charset="-128"/>
                <a:ea typeface="HGPｺﾞｼｯｸM" pitchFamily="50" charset="-128"/>
              </a:rPr>
              <a:t> </a:t>
            </a:r>
            <a:r>
              <a:rPr lang="ja-JP" altLang="en-US" sz="2400" b="1" dirty="0" smtClean="0">
                <a:solidFill>
                  <a:srgbClr val="C00000"/>
                </a:solidFill>
                <a:effectLst>
                  <a:outerShdw blurRad="38100" dist="38100" dir="2700000" algn="tl">
                    <a:srgbClr val="000000">
                      <a:alpha val="43137"/>
                    </a:srgbClr>
                  </a:outerShdw>
                </a:effectLst>
                <a:latin typeface="HGPｺﾞｼｯｸM" pitchFamily="50" charset="-128"/>
                <a:ea typeface="HGPｺﾞｼｯｸM" pitchFamily="50" charset="-128"/>
              </a:rPr>
              <a:t>（オランダ）</a:t>
            </a:r>
            <a:endParaRPr lang="ja-JP" altLang="en-US" sz="2400" b="1" dirty="0">
              <a:solidFill>
                <a:srgbClr val="C00000"/>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19" name="テキスト ボックス 18"/>
          <p:cNvSpPr txBox="1"/>
          <p:nvPr/>
        </p:nvSpPr>
        <p:spPr>
          <a:xfrm>
            <a:off x="1043608" y="4221088"/>
            <a:ext cx="3707904" cy="461665"/>
          </a:xfrm>
          <a:prstGeom prst="rect">
            <a:avLst/>
          </a:prstGeom>
          <a:noFill/>
        </p:spPr>
        <p:txBody>
          <a:bodyPr wrap="square">
            <a:spAutoFit/>
          </a:bodyPr>
          <a:lstStyle/>
          <a:p>
            <a:pPr fontAlgn="auto">
              <a:spcBef>
                <a:spcPts val="0"/>
              </a:spcBef>
              <a:spcAft>
                <a:spcPts val="0"/>
              </a:spcAft>
              <a:defRPr/>
            </a:pPr>
            <a:r>
              <a:rPr lang="en-US" altLang="ja-JP" sz="2400" b="1" dirty="0" smtClean="0">
                <a:solidFill>
                  <a:srgbClr val="92D050"/>
                </a:solidFill>
                <a:effectLst>
                  <a:outerShdw blurRad="38100" dist="38100" dir="2700000" algn="tl">
                    <a:srgbClr val="000000">
                      <a:alpha val="43137"/>
                    </a:srgbClr>
                  </a:outerShdw>
                </a:effectLst>
                <a:latin typeface="HGPｺﾞｼｯｸM" pitchFamily="50" charset="-128"/>
                <a:ea typeface="HGPｺﾞｼｯｸM" pitchFamily="50" charset="-128"/>
              </a:rPr>
              <a:t>Car Name: </a:t>
            </a:r>
            <a:r>
              <a:rPr lang="en-US" altLang="ja-JP" sz="2400" b="1" dirty="0" err="1" smtClean="0">
                <a:solidFill>
                  <a:srgbClr val="92D050"/>
                </a:solidFill>
                <a:effectLst>
                  <a:outerShdw blurRad="38100" dist="38100" dir="2700000" algn="tl">
                    <a:srgbClr val="000000">
                      <a:alpha val="43137"/>
                    </a:srgbClr>
                  </a:outerShdw>
                </a:effectLst>
                <a:latin typeface="HGPｺﾞｼｯｸM" pitchFamily="50" charset="-128"/>
                <a:ea typeface="HGPｺﾞｼｯｸM" pitchFamily="50" charset="-128"/>
              </a:rPr>
              <a:t>Umicar</a:t>
            </a:r>
            <a:r>
              <a:rPr lang="en-US" altLang="ja-JP" sz="2400" b="1" dirty="0" smtClean="0">
                <a:solidFill>
                  <a:srgbClr val="92D050"/>
                </a:solidFill>
                <a:effectLst>
                  <a:outerShdw blurRad="38100" dist="38100" dir="2700000" algn="tl">
                    <a:srgbClr val="000000">
                      <a:alpha val="43137"/>
                    </a:srgbClr>
                  </a:outerShdw>
                </a:effectLst>
                <a:latin typeface="HGPｺﾞｼｯｸM" pitchFamily="50" charset="-128"/>
                <a:ea typeface="HGPｺﾞｼｯｸM" pitchFamily="50" charset="-128"/>
              </a:rPr>
              <a:t> Imagine</a:t>
            </a:r>
            <a:endParaRPr lang="ja-JP" altLang="en-US" sz="2400" b="1" dirty="0">
              <a:solidFill>
                <a:srgbClr val="92D050"/>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20" name="テキスト ボックス 19"/>
          <p:cNvSpPr txBox="1"/>
          <p:nvPr/>
        </p:nvSpPr>
        <p:spPr>
          <a:xfrm>
            <a:off x="6128866" y="4221088"/>
            <a:ext cx="3123654" cy="461665"/>
          </a:xfrm>
          <a:prstGeom prst="rect">
            <a:avLst/>
          </a:prstGeom>
          <a:noFill/>
        </p:spPr>
        <p:txBody>
          <a:bodyPr wrap="square">
            <a:spAutoFit/>
          </a:bodyPr>
          <a:lstStyle/>
          <a:p>
            <a:pPr fontAlgn="auto">
              <a:spcBef>
                <a:spcPts val="0"/>
              </a:spcBef>
              <a:spcAft>
                <a:spcPts val="0"/>
              </a:spcAft>
              <a:defRPr/>
            </a:pPr>
            <a:r>
              <a:rPr lang="en-US" altLang="ja-JP" sz="2400" b="1" dirty="0" smtClean="0">
                <a:solidFill>
                  <a:srgbClr val="C00000"/>
                </a:solidFill>
                <a:effectLst>
                  <a:outerShdw blurRad="38100" dist="38100" dir="2700000" algn="tl">
                    <a:srgbClr val="000000">
                      <a:alpha val="43137"/>
                    </a:srgbClr>
                  </a:outerShdw>
                </a:effectLst>
                <a:latin typeface="HGPｺﾞｼｯｸM" pitchFamily="50" charset="-128"/>
                <a:ea typeface="HGPｺﾞｼｯｸM" pitchFamily="50" charset="-128"/>
              </a:rPr>
              <a:t>Car Name: 21Connect</a:t>
            </a:r>
            <a:endParaRPr lang="ja-JP" altLang="en-US" sz="2400" b="1" dirty="0">
              <a:solidFill>
                <a:srgbClr val="C00000"/>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Tree>
    <p:extLst>
      <p:ext uri="{BB962C8B-B14F-4D97-AF65-F5344CB8AC3E}">
        <p14:creationId xmlns:p14="http://schemas.microsoft.com/office/powerpoint/2010/main" val="3307731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71726" y="345430"/>
            <a:ext cx="5581977" cy="923330"/>
          </a:xfrm>
          <a:prstGeom prst="rect">
            <a:avLst/>
          </a:prstGeom>
          <a:noFill/>
        </p:spPr>
        <p:txBody>
          <a:bodyPr wrap="none">
            <a:spAutoFit/>
          </a:bodyPr>
          <a:lstStyle/>
          <a:p>
            <a:pPr algn="ctr" fontAlgn="auto">
              <a:spcBef>
                <a:spcPts val="0"/>
              </a:spcBef>
              <a:spcAft>
                <a:spcPts val="0"/>
              </a:spcAft>
              <a:defRPr/>
            </a:pPr>
            <a:r>
              <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ライバルチーム</a:t>
            </a:r>
            <a:r>
              <a:rPr lang="en-US" altLang="ja-JP"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‐3‐</a:t>
            </a:r>
            <a:endPar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
        <p:nvSpPr>
          <p:cNvPr id="73733" name="コンテンツ プレースホルダ 11"/>
          <p:cNvSpPr txBox="1">
            <a:spLocks/>
          </p:cNvSpPr>
          <p:nvPr/>
        </p:nvSpPr>
        <p:spPr bwMode="auto">
          <a:xfrm>
            <a:off x="4667796" y="4549814"/>
            <a:ext cx="4446587"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buFont typeface="Arial" charset="0"/>
              <a:buChar char="•"/>
            </a:pPr>
            <a:r>
              <a:rPr lang="en-US" altLang="ja-JP" b="1" dirty="0" smtClean="0">
                <a:latin typeface="HGPｺﾞｼｯｸM" pitchFamily="50" charset="-128"/>
                <a:ea typeface="HGPｺﾞｼｯｸM" pitchFamily="50" charset="-128"/>
              </a:rPr>
              <a:t>2011</a:t>
            </a:r>
            <a:r>
              <a:rPr lang="ja-JP" altLang="en-US" b="1" dirty="0" smtClean="0">
                <a:latin typeface="HGPｺﾞｼｯｸM" pitchFamily="50" charset="-128"/>
                <a:ea typeface="HGPｺﾞｼｯｸM" pitchFamily="50" charset="-128"/>
              </a:rPr>
              <a:t>年</a:t>
            </a:r>
            <a:r>
              <a:rPr lang="en-US" altLang="ja-JP" b="1" dirty="0" smtClean="0">
                <a:latin typeface="HGPｺﾞｼｯｸM" pitchFamily="50" charset="-128"/>
                <a:ea typeface="HGPｺﾞｼｯｸM" pitchFamily="50" charset="-128"/>
              </a:rPr>
              <a:t>1</a:t>
            </a:r>
            <a:r>
              <a:rPr lang="ja-JP" altLang="en-US" b="1" dirty="0" smtClean="0">
                <a:latin typeface="HGPｺﾞｼｯｸM" pitchFamily="50" charset="-128"/>
                <a:ea typeface="HGPｺﾞｼｯｸM" pitchFamily="50" charset="-128"/>
              </a:rPr>
              <a:t>月に準ソーラーカーギネス記録樹立</a:t>
            </a:r>
            <a:endParaRPr lang="en-US" altLang="ja-JP" b="1" dirty="0" smtClean="0">
              <a:latin typeface="HGPｺﾞｼｯｸM" pitchFamily="50" charset="-128"/>
              <a:ea typeface="HGPｺﾞｼｯｸM" pitchFamily="50" charset="-128"/>
            </a:endParaRPr>
          </a:p>
          <a:p>
            <a:pPr eaLnBrk="1" hangingPunct="1">
              <a:spcBef>
                <a:spcPct val="20000"/>
              </a:spcBef>
              <a:buFont typeface="Arial" charset="0"/>
              <a:buChar char="•"/>
            </a:pPr>
            <a:r>
              <a:rPr lang="ja-JP" altLang="en-US" b="1" dirty="0" smtClean="0">
                <a:latin typeface="HGPｺﾞｼｯｸM" pitchFamily="50" charset="-128"/>
                <a:ea typeface="HGPｺﾞｼｯｸM" pitchFamily="50" charset="-128"/>
              </a:rPr>
              <a:t>太陽電池の研究ではトップレベルのニュー・サウス・ウェールズ大学</a:t>
            </a:r>
            <a:endParaRPr lang="en-US" altLang="ja-JP" b="1" dirty="0">
              <a:latin typeface="HGPｺﾞｼｯｸM" pitchFamily="50" charset="-128"/>
              <a:ea typeface="HGPｺﾞｼｯｸM" pitchFamily="50" charset="-128"/>
            </a:endParaRPr>
          </a:p>
          <a:p>
            <a:pPr eaLnBrk="1" hangingPunct="1">
              <a:spcBef>
                <a:spcPct val="20000"/>
              </a:spcBef>
              <a:buFont typeface="Arial" charset="0"/>
              <a:buChar char="•"/>
            </a:pPr>
            <a:r>
              <a:rPr lang="ja-JP" altLang="en-US" b="1" dirty="0" smtClean="0">
                <a:latin typeface="HGPｺﾞｼｯｸM" pitchFamily="50" charset="-128"/>
                <a:ea typeface="HGPｺﾞｼｯｸM" pitchFamily="50" charset="-128"/>
              </a:rPr>
              <a:t>予選は</a:t>
            </a:r>
            <a:r>
              <a:rPr lang="en-US" altLang="ja-JP" b="1" dirty="0" smtClean="0">
                <a:latin typeface="HGPｺﾞｼｯｸM" pitchFamily="50" charset="-128"/>
                <a:ea typeface="HGPｺﾞｼｯｸM" pitchFamily="50" charset="-128"/>
              </a:rPr>
              <a:t>4</a:t>
            </a:r>
            <a:r>
              <a:rPr lang="ja-JP" altLang="en-US" b="1" dirty="0" smtClean="0">
                <a:latin typeface="HGPｺﾞｼｯｸM" pitchFamily="50" charset="-128"/>
                <a:ea typeface="HGPｺﾞｼｯｸM" pitchFamily="50" charset="-128"/>
              </a:rPr>
              <a:t>位、本戦も</a:t>
            </a:r>
            <a:r>
              <a:rPr lang="en-US" altLang="ja-JP" b="1" dirty="0" smtClean="0">
                <a:latin typeface="HGPｺﾞｼｯｸM" pitchFamily="50" charset="-128"/>
                <a:ea typeface="HGPｺﾞｼｯｸM" pitchFamily="50" charset="-128"/>
              </a:rPr>
              <a:t>6</a:t>
            </a:r>
            <a:r>
              <a:rPr lang="ja-JP" altLang="en-US" b="1" dirty="0" smtClean="0">
                <a:latin typeface="HGPｺﾞｼｯｸM" pitchFamily="50" charset="-128"/>
                <a:ea typeface="HGPｺﾞｼｯｸM" pitchFamily="50" charset="-128"/>
              </a:rPr>
              <a:t>位と地元ならではの安定度を示した</a:t>
            </a:r>
            <a:endParaRPr lang="ja-JP" altLang="en-US" b="1" dirty="0">
              <a:latin typeface="HGPｺﾞｼｯｸM" pitchFamily="50" charset="-128"/>
              <a:ea typeface="HGPｺﾞｼｯｸM" pitchFamily="50" charset="-128"/>
            </a:endParaRPr>
          </a:p>
        </p:txBody>
      </p:sp>
      <p:sp>
        <p:nvSpPr>
          <p:cNvPr id="73734" name="コンテンツ プレースホルダ 11"/>
          <p:cNvSpPr txBox="1">
            <a:spLocks/>
          </p:cNvSpPr>
          <p:nvPr/>
        </p:nvSpPr>
        <p:spPr bwMode="auto">
          <a:xfrm>
            <a:off x="181844" y="4490422"/>
            <a:ext cx="432276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buFont typeface="Arial" charset="0"/>
              <a:buChar char="•"/>
            </a:pPr>
            <a:r>
              <a:rPr lang="en-US" altLang="ja-JP" b="1" dirty="0" smtClean="0">
                <a:latin typeface="HGPｺﾞｼｯｸM" pitchFamily="50" charset="-128"/>
                <a:ea typeface="HGPｺﾞｼｯｸM" pitchFamily="50" charset="-128"/>
              </a:rPr>
              <a:t>1989</a:t>
            </a:r>
            <a:r>
              <a:rPr lang="ja-JP" altLang="en-US" b="1" dirty="0" smtClean="0">
                <a:latin typeface="HGPｺﾞｼｯｸM" pitchFamily="50" charset="-128"/>
                <a:ea typeface="HGPｺﾞｼｯｸM" pitchFamily="50" charset="-128"/>
              </a:rPr>
              <a:t>年設立の伝統あるソーラーカーチーム</a:t>
            </a:r>
            <a:endParaRPr lang="en-US" altLang="ja-JP" b="1" dirty="0" smtClean="0">
              <a:latin typeface="HGPｺﾞｼｯｸM" pitchFamily="50" charset="-128"/>
              <a:ea typeface="HGPｺﾞｼｯｸM" pitchFamily="50" charset="-128"/>
            </a:endParaRPr>
          </a:p>
          <a:p>
            <a:pPr eaLnBrk="1" hangingPunct="1">
              <a:spcBef>
                <a:spcPct val="20000"/>
              </a:spcBef>
              <a:buFont typeface="Arial" charset="0"/>
              <a:buChar char="•"/>
            </a:pPr>
            <a:r>
              <a:rPr lang="ja-JP" altLang="en-US" b="1" dirty="0" smtClean="0">
                <a:latin typeface="HGPｺﾞｼｯｸM" pitchFamily="50" charset="-128"/>
                <a:ea typeface="HGPｺﾞｼｯｸM" pitchFamily="50" charset="-128"/>
              </a:rPr>
              <a:t>出場チーム中発電量が最大と噂されていたが現地では</a:t>
            </a:r>
            <a:r>
              <a:rPr lang="en-US" altLang="ja-JP" b="1" dirty="0" smtClean="0">
                <a:latin typeface="HGPｺﾞｼｯｸM" pitchFamily="50" charset="-128"/>
                <a:ea typeface="HGPｺﾞｼｯｸM" pitchFamily="50" charset="-128"/>
              </a:rPr>
              <a:t>1200</a:t>
            </a:r>
            <a:r>
              <a:rPr lang="ja-JP" altLang="en-US" b="1" dirty="0" smtClean="0">
                <a:latin typeface="HGPｺﾞｼｯｸM" pitchFamily="50" charset="-128"/>
                <a:ea typeface="HGPｺﾞｼｯｸM" pitchFamily="50" charset="-128"/>
              </a:rPr>
              <a:t>Ｗと説明</a:t>
            </a:r>
            <a:endParaRPr lang="en-US" altLang="ja-JP" b="1" dirty="0" smtClean="0">
              <a:latin typeface="HGPｺﾞｼｯｸM" pitchFamily="50" charset="-128"/>
              <a:ea typeface="HGPｺﾞｼｯｸM" pitchFamily="50" charset="-128"/>
            </a:endParaRPr>
          </a:p>
          <a:p>
            <a:pPr eaLnBrk="1" hangingPunct="1">
              <a:spcBef>
                <a:spcPct val="20000"/>
              </a:spcBef>
              <a:buFont typeface="Arial" charset="0"/>
              <a:buChar char="•"/>
            </a:pPr>
            <a:r>
              <a:rPr lang="ja-JP" altLang="en-US" b="1" dirty="0" smtClean="0">
                <a:latin typeface="HGPｺﾞｼｯｸM" pitchFamily="50" charset="-128"/>
                <a:ea typeface="HGPｺﾞｼｯｸM" pitchFamily="50" charset="-128"/>
              </a:rPr>
              <a:t>ボディーが薄くナイフエッジと呼ばれ、予選は７位につけた</a:t>
            </a:r>
            <a:endParaRPr lang="en-US" altLang="ja-JP" b="1" dirty="0" smtClean="0">
              <a:latin typeface="HGPｺﾞｼｯｸM" pitchFamily="50" charset="-128"/>
              <a:ea typeface="HGPｺﾞｼｯｸM" pitchFamily="50" charset="-128"/>
            </a:endParaRPr>
          </a:p>
          <a:p>
            <a:pPr eaLnBrk="1" hangingPunct="1">
              <a:spcBef>
                <a:spcPct val="20000"/>
              </a:spcBef>
              <a:buFont typeface="Arial" charset="0"/>
              <a:buChar char="•"/>
            </a:pPr>
            <a:endParaRPr lang="en-US" altLang="ja-JP" b="1" dirty="0" smtClean="0">
              <a:latin typeface="HGPｺﾞｼｯｸM" pitchFamily="50" charset="-128"/>
              <a:ea typeface="HGPｺﾞｼｯｸM" pitchFamily="50" charset="-128"/>
            </a:endParaRPr>
          </a:p>
          <a:p>
            <a:pPr eaLnBrk="1" hangingPunct="1">
              <a:spcBef>
                <a:spcPct val="20000"/>
              </a:spcBef>
              <a:buFont typeface="Arial" charset="0"/>
              <a:buChar char="•"/>
            </a:pPr>
            <a:endParaRPr lang="en-US" altLang="ja-JP" b="1" dirty="0">
              <a:latin typeface="HGPｺﾞｼｯｸM" pitchFamily="50" charset="-128"/>
              <a:ea typeface="HGPｺﾞｼｯｸM" pitchFamily="50" charset="-128"/>
            </a:endParaRPr>
          </a:p>
        </p:txBody>
      </p:sp>
      <p:cxnSp>
        <p:nvCxnSpPr>
          <p:cNvPr id="12" name="直線コネクタ 11"/>
          <p:cNvCxnSpPr/>
          <p:nvPr/>
        </p:nvCxnSpPr>
        <p:spPr>
          <a:xfrm>
            <a:off x="4572000" y="1412875"/>
            <a:ext cx="0" cy="5111750"/>
          </a:xfrm>
          <a:prstGeom prst="line">
            <a:avLst/>
          </a:prstGeom>
        </p:spPr>
        <p:style>
          <a:lnRef idx="3">
            <a:schemeClr val="accent1"/>
          </a:lnRef>
          <a:fillRef idx="0">
            <a:schemeClr val="accent1"/>
          </a:fillRef>
          <a:effectRef idx="2">
            <a:schemeClr val="accent1"/>
          </a:effectRef>
          <a:fontRef idx="minor">
            <a:schemeClr val="tx1"/>
          </a:fontRef>
        </p:style>
      </p:cxnSp>
      <p:sp>
        <p:nvSpPr>
          <p:cNvPr id="11" name="テキスト ボックス 10"/>
          <p:cNvSpPr txBox="1"/>
          <p:nvPr/>
        </p:nvSpPr>
        <p:spPr>
          <a:xfrm>
            <a:off x="217488" y="3822139"/>
            <a:ext cx="4354512" cy="830997"/>
          </a:xfrm>
          <a:prstGeom prst="rect">
            <a:avLst/>
          </a:prstGeom>
          <a:noFill/>
        </p:spPr>
        <p:txBody>
          <a:bodyPr>
            <a:spAutoFit/>
          </a:bodyPr>
          <a:lstStyle/>
          <a:p>
            <a:pPr fontAlgn="auto">
              <a:spcBef>
                <a:spcPts val="0"/>
              </a:spcBef>
              <a:spcAft>
                <a:spcPts val="0"/>
              </a:spcAft>
              <a:defRPr/>
            </a:pPr>
            <a:r>
              <a:rPr lang="en-US" altLang="ja-JP" sz="2400" b="1" dirty="0" smtClean="0">
                <a:solidFill>
                  <a:schemeClr val="accent2">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Stanford </a:t>
            </a:r>
            <a:r>
              <a:rPr lang="ja-JP" altLang="en-US" sz="2400" b="1" dirty="0">
                <a:solidFill>
                  <a:schemeClr val="accent2">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 </a:t>
            </a:r>
            <a:r>
              <a:rPr lang="en-US" altLang="ja-JP" sz="2400" b="1" dirty="0" smtClean="0">
                <a:solidFill>
                  <a:schemeClr val="accent2">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Solar  Car Project</a:t>
            </a:r>
          </a:p>
          <a:p>
            <a:pPr fontAlgn="auto">
              <a:spcBef>
                <a:spcPts val="0"/>
              </a:spcBef>
              <a:spcAft>
                <a:spcPts val="0"/>
              </a:spcAft>
              <a:defRPr/>
            </a:pPr>
            <a:r>
              <a:rPr lang="ja-JP" altLang="en-US" sz="2400" b="1" dirty="0">
                <a:solidFill>
                  <a:schemeClr val="accent2">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　</a:t>
            </a:r>
            <a:r>
              <a:rPr lang="ja-JP" altLang="en-US" sz="2400" b="1" dirty="0" smtClean="0">
                <a:solidFill>
                  <a:schemeClr val="accent2">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　　　　　　　　　　　　　（</a:t>
            </a:r>
            <a:r>
              <a:rPr lang="ja-JP" altLang="en-US" sz="2400" b="1" dirty="0">
                <a:solidFill>
                  <a:schemeClr val="accent2">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アメリカ</a:t>
            </a:r>
            <a:r>
              <a:rPr lang="ja-JP" altLang="en-US" sz="2400" b="1" dirty="0" smtClean="0">
                <a:solidFill>
                  <a:schemeClr val="accent2">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a:t>
            </a:r>
            <a:endParaRPr lang="ja-JP" altLang="en-US" sz="2400" b="1" dirty="0">
              <a:solidFill>
                <a:schemeClr val="accent2">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13" name="テキスト ボックス 12"/>
          <p:cNvSpPr txBox="1"/>
          <p:nvPr/>
        </p:nvSpPr>
        <p:spPr>
          <a:xfrm>
            <a:off x="4722813" y="3822874"/>
            <a:ext cx="4995862" cy="830262"/>
          </a:xfrm>
          <a:prstGeom prst="rect">
            <a:avLst/>
          </a:prstGeom>
          <a:noFill/>
        </p:spPr>
        <p:txBody>
          <a:bodyPr>
            <a:spAutoFit/>
          </a:bodyPr>
          <a:lstStyle/>
          <a:p>
            <a:pPr fontAlgn="auto">
              <a:spcBef>
                <a:spcPts val="0"/>
              </a:spcBef>
              <a:spcAft>
                <a:spcPts val="0"/>
              </a:spcAft>
              <a:defRPr/>
            </a:pPr>
            <a:r>
              <a:rPr lang="en-US" altLang="ja-JP" sz="2400" b="1" dirty="0" smtClean="0">
                <a:solidFill>
                  <a:schemeClr val="accent5">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UNSW</a:t>
            </a:r>
            <a:r>
              <a:rPr lang="ja-JP" altLang="en-US" sz="2400" b="1" dirty="0" smtClean="0">
                <a:solidFill>
                  <a:schemeClr val="accent5">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 </a:t>
            </a:r>
            <a:r>
              <a:rPr lang="en-US" altLang="ja-JP" sz="2400" b="1" dirty="0">
                <a:solidFill>
                  <a:schemeClr val="accent5">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Solar </a:t>
            </a:r>
            <a:r>
              <a:rPr lang="en-US" altLang="ja-JP" sz="2400" b="1" dirty="0" smtClean="0">
                <a:solidFill>
                  <a:schemeClr val="accent5">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Racing </a:t>
            </a:r>
            <a:r>
              <a:rPr lang="en-US" altLang="ja-JP" sz="2400" b="1" dirty="0">
                <a:solidFill>
                  <a:schemeClr val="accent5">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Team </a:t>
            </a:r>
            <a:endParaRPr lang="en-US" altLang="ja-JP" sz="2400" b="1" dirty="0" smtClean="0">
              <a:solidFill>
                <a:schemeClr val="accent5">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endParaRPr>
          </a:p>
          <a:p>
            <a:pPr fontAlgn="auto">
              <a:spcBef>
                <a:spcPts val="0"/>
              </a:spcBef>
              <a:spcAft>
                <a:spcPts val="0"/>
              </a:spcAft>
              <a:defRPr/>
            </a:pPr>
            <a:r>
              <a:rPr lang="ja-JP" altLang="en-US" sz="2400" b="1" dirty="0">
                <a:solidFill>
                  <a:schemeClr val="accent5">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　</a:t>
            </a:r>
            <a:r>
              <a:rPr lang="ja-JP" altLang="en-US" sz="2400" b="1" dirty="0" smtClean="0">
                <a:solidFill>
                  <a:schemeClr val="accent5">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　　　　　　　　　　（</a:t>
            </a:r>
            <a:r>
              <a:rPr lang="ja-JP" altLang="en-US" sz="2400" b="1" dirty="0">
                <a:solidFill>
                  <a:schemeClr val="accent5">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オーストラリア</a:t>
            </a:r>
            <a:r>
              <a:rPr lang="ja-JP" altLang="en-US" sz="2400" b="1" dirty="0" smtClean="0">
                <a:solidFill>
                  <a:schemeClr val="accent5">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a:t>
            </a:r>
            <a:endParaRPr lang="ja-JP" altLang="en-US" sz="2400" b="1" dirty="0">
              <a:solidFill>
                <a:schemeClr val="accent5">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2" name="テキスト ボックス 1"/>
          <p:cNvSpPr txBox="1"/>
          <p:nvPr/>
        </p:nvSpPr>
        <p:spPr>
          <a:xfrm>
            <a:off x="323850" y="6397878"/>
            <a:ext cx="2592388" cy="415498"/>
          </a:xfrm>
          <a:prstGeom prst="rect">
            <a:avLst/>
          </a:prstGeom>
          <a:noFill/>
        </p:spPr>
        <p:txBody>
          <a:bodyPr>
            <a:spAutoFit/>
          </a:bodyPr>
          <a:lstStyle/>
          <a:p>
            <a:pPr>
              <a:defRPr/>
            </a:pPr>
            <a:r>
              <a:rPr lang="en-US" altLang="ja-JP" sz="1050" dirty="0">
                <a:latin typeface="HGPｺﾞｼｯｸM" pitchFamily="50" charset="-128"/>
                <a:ea typeface="HGPｺﾞｼｯｸM" pitchFamily="50" charset="-128"/>
              </a:rPr>
              <a:t>※</a:t>
            </a:r>
            <a:r>
              <a:rPr lang="ja-JP" altLang="en-US" sz="1050" dirty="0">
                <a:latin typeface="HGPｺﾞｼｯｸM" pitchFamily="50" charset="-128"/>
                <a:ea typeface="HGPｺﾞｼｯｸM" pitchFamily="50" charset="-128"/>
              </a:rPr>
              <a:t>参考　</a:t>
            </a:r>
            <a:endParaRPr lang="en-US" altLang="ja-JP" sz="1050" dirty="0">
              <a:latin typeface="HGPｺﾞｼｯｸM" pitchFamily="50" charset="-128"/>
              <a:ea typeface="HGPｺﾞｼｯｸM" pitchFamily="50" charset="-128"/>
            </a:endParaRPr>
          </a:p>
          <a:p>
            <a:pPr>
              <a:defRPr/>
            </a:pPr>
            <a:r>
              <a:rPr lang="en-US" altLang="ja-JP" sz="1050" dirty="0"/>
              <a:t>http://solarcar.stanford.edu/blog</a:t>
            </a:r>
            <a:endParaRPr lang="ja-JP" altLang="ja-JP" sz="1050" dirty="0">
              <a:latin typeface="HGPｺﾞｼｯｸM" pitchFamily="50" charset="-128"/>
              <a:ea typeface="HGPｺﾞｼｯｸM" pitchFamily="50" charset="-128"/>
            </a:endParaRPr>
          </a:p>
        </p:txBody>
      </p:sp>
      <p:sp>
        <p:nvSpPr>
          <p:cNvPr id="14" name="テキスト ボックス 13"/>
          <p:cNvSpPr txBox="1"/>
          <p:nvPr/>
        </p:nvSpPr>
        <p:spPr>
          <a:xfrm>
            <a:off x="4974605" y="6310000"/>
            <a:ext cx="2225675" cy="415498"/>
          </a:xfrm>
          <a:prstGeom prst="rect">
            <a:avLst/>
          </a:prstGeom>
          <a:noFill/>
        </p:spPr>
        <p:txBody>
          <a:bodyPr>
            <a:spAutoFit/>
          </a:bodyPr>
          <a:lstStyle/>
          <a:p>
            <a:pPr>
              <a:defRPr/>
            </a:pPr>
            <a:r>
              <a:rPr lang="en-US" altLang="ja-JP" sz="1050" dirty="0">
                <a:latin typeface="HGPｺﾞｼｯｸM" pitchFamily="50" charset="-128"/>
                <a:ea typeface="HGPｺﾞｼｯｸM" pitchFamily="50" charset="-128"/>
              </a:rPr>
              <a:t>※</a:t>
            </a:r>
            <a:r>
              <a:rPr lang="ja-JP" altLang="en-US" sz="1050" dirty="0">
                <a:latin typeface="HGPｺﾞｼｯｸM" pitchFamily="50" charset="-128"/>
                <a:ea typeface="HGPｺﾞｼｯｸM" pitchFamily="50" charset="-128"/>
              </a:rPr>
              <a:t>参考</a:t>
            </a:r>
            <a:endParaRPr lang="en-US" altLang="ja-JP" sz="1050" dirty="0">
              <a:latin typeface="HGPｺﾞｼｯｸM" pitchFamily="50" charset="-128"/>
              <a:ea typeface="HGPｺﾞｼｯｸM" pitchFamily="50" charset="-128"/>
            </a:endParaRPr>
          </a:p>
          <a:p>
            <a:pPr>
              <a:defRPr/>
            </a:pPr>
            <a:r>
              <a:rPr lang="en-US" altLang="ja-JP" sz="1050" dirty="0"/>
              <a:t>http://www.sunswift.com/</a:t>
            </a:r>
            <a:endParaRPr lang="ja-JP" altLang="ja-JP" sz="1050" dirty="0">
              <a:latin typeface="HGPｺﾞｼｯｸM" pitchFamily="50" charset="-128"/>
              <a:ea typeface="HGPｺﾞｼｯｸM" pitchFamily="50" charset="-128"/>
            </a:endParaRPr>
          </a:p>
        </p:txBody>
      </p:sp>
      <p:pic>
        <p:nvPicPr>
          <p:cNvPr id="17" name="Picture 2" descr="D:\大学\東海大学\ライトパワー\2011\WSC\プレゼンてーしょん\写真\resized\DSC079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9388" y="1361131"/>
            <a:ext cx="4104580" cy="25079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大学\東海大学\ライトパワー\2011\WSC\プレゼンてーしょん\写真\resized\DSC0346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87900" y="1340768"/>
            <a:ext cx="4104580" cy="245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813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94768" y="260648"/>
            <a:ext cx="7135288" cy="923330"/>
          </a:xfrm>
          <a:prstGeom prst="rect">
            <a:avLst/>
          </a:prstGeom>
          <a:noFill/>
        </p:spPr>
        <p:txBody>
          <a:bodyPr wrap="none">
            <a:spAutoFit/>
          </a:bodyPr>
          <a:lstStyle/>
          <a:p>
            <a:pPr algn="ctr" fontAlgn="auto">
              <a:spcBef>
                <a:spcPts val="0"/>
              </a:spcBef>
              <a:spcAft>
                <a:spcPts val="0"/>
              </a:spcAft>
              <a:defRPr/>
            </a:pPr>
            <a:r>
              <a:rPr lang="ja-JP"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日本から参戦したチーム</a:t>
            </a:r>
            <a:endPar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pic>
        <p:nvPicPr>
          <p:cNvPr id="5122" name="Picture 2" descr="D:\大学\東海大学\ライトパワー\2011\WSC\プレゼンてーしょん\写真\resized\DSC034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7504" y="1412776"/>
            <a:ext cx="5184576" cy="248526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大学\東海大学\ライトパワー\2011\WSC\プレゼンてーしょん\写真\resized\AUS_09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7504" y="4149080"/>
            <a:ext cx="5184576" cy="248526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5508104" y="1484784"/>
            <a:ext cx="4995862" cy="461665"/>
          </a:xfrm>
          <a:prstGeom prst="rect">
            <a:avLst/>
          </a:prstGeom>
          <a:noFill/>
        </p:spPr>
        <p:txBody>
          <a:bodyPr>
            <a:spAutoFit/>
          </a:bodyPr>
          <a:lstStyle/>
          <a:p>
            <a:pPr fontAlgn="auto">
              <a:spcBef>
                <a:spcPts val="0"/>
              </a:spcBef>
              <a:spcAft>
                <a:spcPts val="0"/>
              </a:spcAft>
              <a:defRPr/>
            </a:pPr>
            <a:r>
              <a:rPr lang="ja-JP" altLang="en-US" sz="2400" b="1" dirty="0"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芦屋大学（兵庫）</a:t>
            </a:r>
            <a:endParaRPr lang="ja-JP" altLang="en-US" sz="2400" b="1" dirty="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7" name="コンテンツ プレースホルダ 11"/>
          <p:cNvSpPr txBox="1">
            <a:spLocks/>
          </p:cNvSpPr>
          <p:nvPr/>
        </p:nvSpPr>
        <p:spPr bwMode="auto">
          <a:xfrm>
            <a:off x="5292080" y="2272354"/>
            <a:ext cx="3851920" cy="180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buFont typeface="Arial" charset="0"/>
              <a:buChar char="•"/>
            </a:pPr>
            <a:r>
              <a:rPr lang="ja-JP" altLang="en-US" sz="2000" b="1" dirty="0" smtClean="0">
                <a:latin typeface="HGPｺﾞｼｯｸM" pitchFamily="50" charset="-128"/>
                <a:ea typeface="HGPｺﾞｼｯｸM" pitchFamily="50" charset="-128"/>
              </a:rPr>
              <a:t>鈴鹿サーキット</a:t>
            </a:r>
            <a:r>
              <a:rPr lang="ja-JP" altLang="en-US" sz="2000" b="1" dirty="0">
                <a:latin typeface="HGPｺﾞｼｯｸM" pitchFamily="50" charset="-128"/>
                <a:ea typeface="HGPｺﾞｼｯｸM" pitchFamily="50" charset="-128"/>
              </a:rPr>
              <a:t>行われて</a:t>
            </a:r>
            <a:r>
              <a:rPr lang="ja-JP" altLang="en-US" sz="2000" b="1" dirty="0" smtClean="0">
                <a:latin typeface="HGPｺﾞｼｯｸM" pitchFamily="50" charset="-128"/>
                <a:ea typeface="HGPｺﾞｼｯｸM" pitchFamily="50" charset="-128"/>
              </a:rPr>
              <a:t>いるソーラーカーレースでは、常に優勝争いをしている強豪チーム</a:t>
            </a:r>
            <a:endParaRPr lang="en-US" altLang="ja-JP" sz="2000" b="1" dirty="0">
              <a:latin typeface="HGPｺﾞｼｯｸM" pitchFamily="50" charset="-128"/>
              <a:ea typeface="HGPｺﾞｼｯｸM" pitchFamily="50" charset="-128"/>
            </a:endParaRPr>
          </a:p>
          <a:p>
            <a:pPr eaLnBrk="1" hangingPunct="1">
              <a:spcBef>
                <a:spcPct val="20000"/>
              </a:spcBef>
              <a:buFont typeface="Arial" charset="0"/>
              <a:buChar char="•"/>
            </a:pPr>
            <a:r>
              <a:rPr lang="ja-JP" altLang="en-US" sz="2000" b="1" dirty="0" smtClean="0">
                <a:latin typeface="HGPｺﾞｼｯｸM" pitchFamily="50" charset="-128"/>
                <a:ea typeface="HGPｺﾞｼｯｸM" pitchFamily="50" charset="-128"/>
              </a:rPr>
              <a:t>本戦では、</a:t>
            </a:r>
            <a:r>
              <a:rPr lang="en-US" altLang="ja-JP" sz="2000" b="1" dirty="0" smtClean="0">
                <a:latin typeface="HGPｺﾞｼｯｸM" pitchFamily="50" charset="-128"/>
                <a:ea typeface="HGPｺﾞｼｯｸM" pitchFamily="50" charset="-128"/>
              </a:rPr>
              <a:t>4</a:t>
            </a:r>
            <a:r>
              <a:rPr lang="ja-JP" altLang="en-US" sz="2000" b="1" dirty="0" smtClean="0">
                <a:latin typeface="HGPｺﾞｼｯｸM" pitchFamily="50" charset="-128"/>
                <a:ea typeface="HGPｺﾞｼｯｸM" pitchFamily="50" charset="-128"/>
              </a:rPr>
              <a:t>位でゴール</a:t>
            </a:r>
            <a:endParaRPr lang="en-US" altLang="ja-JP" sz="2000" b="1" dirty="0">
              <a:latin typeface="HGPｺﾞｼｯｸM" pitchFamily="50" charset="-128"/>
              <a:ea typeface="HGPｺﾞｼｯｸM" pitchFamily="50" charset="-128"/>
            </a:endParaRPr>
          </a:p>
        </p:txBody>
      </p:sp>
      <p:cxnSp>
        <p:nvCxnSpPr>
          <p:cNvPr id="8" name="直線コネクタ 7"/>
          <p:cNvCxnSpPr/>
          <p:nvPr/>
        </p:nvCxnSpPr>
        <p:spPr>
          <a:xfrm flipH="1">
            <a:off x="0" y="4005064"/>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9" name="テキスト ボックス 8"/>
          <p:cNvSpPr txBox="1"/>
          <p:nvPr/>
        </p:nvSpPr>
        <p:spPr>
          <a:xfrm>
            <a:off x="5364088" y="4077072"/>
            <a:ext cx="4354512" cy="461665"/>
          </a:xfrm>
          <a:prstGeom prst="rect">
            <a:avLst/>
          </a:prstGeom>
          <a:noFill/>
        </p:spPr>
        <p:txBody>
          <a:bodyPr>
            <a:spAutoFit/>
          </a:bodyPr>
          <a:lstStyle/>
          <a:p>
            <a:pPr fontAlgn="auto">
              <a:spcBef>
                <a:spcPts val="0"/>
              </a:spcBef>
              <a:spcAft>
                <a:spcPts val="0"/>
              </a:spcAft>
              <a:defRPr/>
            </a:pPr>
            <a:r>
              <a:rPr lang="en-US" altLang="ja-JP" sz="2400" b="1" dirty="0" smtClean="0">
                <a:solidFill>
                  <a:schemeClr val="accent6">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Team O</a:t>
            </a:r>
            <a:r>
              <a:rPr lang="ja-JP" altLang="en-US" sz="2400" b="1" dirty="0" smtClean="0">
                <a:solidFill>
                  <a:schemeClr val="accent6">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ＫＩＮＡＷＡ（沖縄）</a:t>
            </a:r>
            <a:endParaRPr lang="ja-JP" altLang="en-US" sz="2400" b="1" dirty="0">
              <a:solidFill>
                <a:schemeClr val="accent6">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10" name="コンテンツ プレースホルダ 11"/>
          <p:cNvSpPr txBox="1">
            <a:spLocks/>
          </p:cNvSpPr>
          <p:nvPr/>
        </p:nvSpPr>
        <p:spPr bwMode="auto">
          <a:xfrm>
            <a:off x="5292080" y="4869160"/>
            <a:ext cx="3851920" cy="180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20000"/>
              </a:spcBef>
              <a:buFont typeface="Arial" charset="0"/>
              <a:buChar char="•"/>
            </a:pPr>
            <a:r>
              <a:rPr lang="ja-JP" altLang="en-US" sz="2000" b="1" dirty="0" smtClean="0">
                <a:latin typeface="HGPｺﾞｼｯｸM" pitchFamily="50" charset="-128"/>
                <a:ea typeface="HGPｺﾞｼｯｸM" pitchFamily="50" charset="-128"/>
              </a:rPr>
              <a:t>沖縄県立南部工業高等学校の生徒が中心のソーラーカーチーム</a:t>
            </a:r>
            <a:endParaRPr lang="en-US" altLang="ja-JP" sz="2000" b="1" dirty="0" smtClean="0">
              <a:latin typeface="HGPｺﾞｼｯｸM" pitchFamily="50" charset="-128"/>
              <a:ea typeface="HGPｺﾞｼｯｸM" pitchFamily="50" charset="-128"/>
            </a:endParaRPr>
          </a:p>
          <a:p>
            <a:pPr eaLnBrk="1" hangingPunct="1">
              <a:spcBef>
                <a:spcPct val="20000"/>
              </a:spcBef>
              <a:buFont typeface="Arial" charset="0"/>
              <a:buChar char="•"/>
            </a:pPr>
            <a:r>
              <a:rPr lang="en-US" altLang="ja-JP" sz="2000" b="1" dirty="0" smtClean="0">
                <a:latin typeface="HGPｺﾞｼｯｸM" pitchFamily="50" charset="-128"/>
                <a:ea typeface="HGPｺﾞｼｯｸM" pitchFamily="50" charset="-128"/>
              </a:rPr>
              <a:t>2</a:t>
            </a:r>
            <a:r>
              <a:rPr lang="ja-JP" altLang="en-US" sz="2000" b="1" dirty="0" smtClean="0">
                <a:latin typeface="HGPｺﾞｼｯｸM" pitchFamily="50" charset="-128"/>
                <a:ea typeface="HGPｺﾞｼｯｸM" pitchFamily="50" charset="-128"/>
              </a:rPr>
              <a:t>年間の準備期間を経て、今年初参戦し、</a:t>
            </a:r>
            <a:r>
              <a:rPr lang="en-US" altLang="ja-JP" sz="2000" b="1" dirty="0" smtClean="0">
                <a:latin typeface="HGPｺﾞｼｯｸM" pitchFamily="50" charset="-128"/>
                <a:ea typeface="HGPｺﾞｼｯｸM" pitchFamily="50" charset="-128"/>
              </a:rPr>
              <a:t>13</a:t>
            </a:r>
            <a:r>
              <a:rPr lang="ja-JP" altLang="en-US" sz="2000" b="1" dirty="0" smtClean="0">
                <a:latin typeface="HGPｺﾞｼｯｸM" pitchFamily="50" charset="-128"/>
                <a:ea typeface="HGPｺﾞｼｯｸM" pitchFamily="50" charset="-128"/>
              </a:rPr>
              <a:t>位と健闘</a:t>
            </a:r>
            <a:endParaRPr lang="en-US" altLang="ja-JP" sz="2000" b="1" dirty="0" smtClean="0">
              <a:latin typeface="HGPｺﾞｼｯｸM" pitchFamily="50" charset="-128"/>
              <a:ea typeface="HGPｺﾞｼｯｸM" pitchFamily="50" charset="-128"/>
            </a:endParaRPr>
          </a:p>
        </p:txBody>
      </p:sp>
      <p:sp>
        <p:nvSpPr>
          <p:cNvPr id="11" name="テキスト ボックス 10"/>
          <p:cNvSpPr txBox="1"/>
          <p:nvPr/>
        </p:nvSpPr>
        <p:spPr>
          <a:xfrm>
            <a:off x="5760132" y="1876762"/>
            <a:ext cx="3564396" cy="400110"/>
          </a:xfrm>
          <a:prstGeom prst="rect">
            <a:avLst/>
          </a:prstGeom>
          <a:noFill/>
        </p:spPr>
        <p:txBody>
          <a:bodyPr wrap="square">
            <a:spAutoFit/>
          </a:bodyPr>
          <a:lstStyle/>
          <a:p>
            <a:pPr fontAlgn="auto">
              <a:spcBef>
                <a:spcPts val="0"/>
              </a:spcBef>
              <a:spcAft>
                <a:spcPts val="0"/>
              </a:spcAft>
              <a:defRPr/>
            </a:pPr>
            <a:r>
              <a:rPr lang="en-US" altLang="ja-JP" sz="2000" b="1" dirty="0"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Car Name: </a:t>
            </a:r>
            <a:r>
              <a:rPr lang="en-US" altLang="ja-JP" sz="2000" b="1" dirty="0" err="1"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Ashiya</a:t>
            </a:r>
            <a:r>
              <a:rPr lang="en-US" altLang="ja-JP" sz="2000" b="1" dirty="0" smtClean="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rPr>
              <a:t> Sky Ace Ⅴ </a:t>
            </a:r>
            <a:endParaRPr lang="ja-JP" altLang="en-US" sz="2000" b="1" dirty="0">
              <a:solidFill>
                <a:srgbClr val="FF0000"/>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
        <p:nvSpPr>
          <p:cNvPr id="12" name="テキスト ボックス 11"/>
          <p:cNvSpPr txBox="1"/>
          <p:nvPr/>
        </p:nvSpPr>
        <p:spPr>
          <a:xfrm>
            <a:off x="6444208" y="4437112"/>
            <a:ext cx="3024336" cy="461665"/>
          </a:xfrm>
          <a:prstGeom prst="rect">
            <a:avLst/>
          </a:prstGeom>
          <a:noFill/>
        </p:spPr>
        <p:txBody>
          <a:bodyPr wrap="square">
            <a:spAutoFit/>
          </a:bodyPr>
          <a:lstStyle/>
          <a:p>
            <a:pPr fontAlgn="auto">
              <a:spcBef>
                <a:spcPts val="0"/>
              </a:spcBef>
              <a:spcAft>
                <a:spcPts val="0"/>
              </a:spcAft>
              <a:defRPr/>
            </a:pPr>
            <a:r>
              <a:rPr lang="en-US" altLang="ja-JP" sz="2400" b="1" dirty="0" smtClean="0">
                <a:solidFill>
                  <a:schemeClr val="accent6">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Car Name: </a:t>
            </a:r>
            <a:r>
              <a:rPr lang="en-US" altLang="ja-JP" sz="2400" b="1" dirty="0" err="1" smtClean="0">
                <a:solidFill>
                  <a:schemeClr val="accent6">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rPr>
              <a:t>Lequion</a:t>
            </a:r>
            <a:endParaRPr lang="ja-JP" altLang="en-US" sz="2400" b="1" dirty="0">
              <a:solidFill>
                <a:schemeClr val="accent6">
                  <a:lumMod val="75000"/>
                </a:schemeClr>
              </a:solidFill>
              <a:effectLst>
                <a:outerShdw blurRad="38100" dist="38100" dir="2700000" algn="tl">
                  <a:srgbClr val="000000">
                    <a:alpha val="43137"/>
                  </a:srgbClr>
                </a:outerShdw>
              </a:effectLst>
              <a:latin typeface="HGPｺﾞｼｯｸM" pitchFamily="50" charset="-128"/>
              <a:ea typeface="HGPｺﾞｼｯｸM" pitchFamily="50" charset="-128"/>
            </a:endParaRPr>
          </a:p>
        </p:txBody>
      </p:sp>
    </p:spTree>
    <p:extLst>
      <p:ext uri="{BB962C8B-B14F-4D97-AF65-F5344CB8AC3E}">
        <p14:creationId xmlns:p14="http://schemas.microsoft.com/office/powerpoint/2010/main" val="31351333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extLst>
              <p:ext uri="{D42A27DB-BD31-4B8C-83A1-F6EECF244321}">
                <p14:modId xmlns:p14="http://schemas.microsoft.com/office/powerpoint/2010/main" val="3605103340"/>
              </p:ext>
            </p:extLst>
          </p:nvPr>
        </p:nvGraphicFramePr>
        <p:xfrm>
          <a:off x="4067944" y="1938089"/>
          <a:ext cx="5472540" cy="3867175"/>
        </p:xfrm>
        <a:graphic>
          <a:graphicData uri="http://schemas.openxmlformats.org/presentationml/2006/ole">
            <mc:AlternateContent xmlns:mc="http://schemas.openxmlformats.org/markup-compatibility/2006">
              <mc:Choice xmlns:v="urn:schemas-microsoft-com:vml" Requires="v">
                <p:oleObj spid="_x0000_s1153" name="Acrobat Document" r:id="rId4" imgW="8020016" imgH="5667172" progId="AcroExch.Document.7">
                  <p:embed/>
                </p:oleObj>
              </mc:Choice>
              <mc:Fallback>
                <p:oleObj name="Acrobat Document" r:id="rId4" imgW="8020016" imgH="5667172" progId="AcroExch.Document.7">
                  <p:embed/>
                  <p:pic>
                    <p:nvPicPr>
                      <p:cNvPr id="0" name="Picture 3"/>
                      <p:cNvPicPr>
                        <a:picLocks noChangeAspect="1" noChangeArrowheads="1"/>
                      </p:cNvPicPr>
                      <p:nvPr/>
                    </p:nvPicPr>
                    <p:blipFill>
                      <a:blip r:embed="rId5"/>
                      <a:srcRect/>
                      <a:stretch>
                        <a:fillRect/>
                      </a:stretch>
                    </p:blipFill>
                    <p:spPr bwMode="auto">
                      <a:xfrm>
                        <a:off x="4067944" y="1938089"/>
                        <a:ext cx="5472540" cy="38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正方形/長方形 3"/>
          <p:cNvSpPr/>
          <p:nvPr/>
        </p:nvSpPr>
        <p:spPr>
          <a:xfrm>
            <a:off x="1755775" y="2513013"/>
            <a:ext cx="184150" cy="923925"/>
          </a:xfrm>
          <a:prstGeom prst="rect">
            <a:avLst/>
          </a:prstGeom>
          <a:noFill/>
        </p:spPr>
        <p:txBody>
          <a:bodyPr wrap="none">
            <a:spAutoFit/>
          </a:bodyPr>
          <a:lstStyle/>
          <a:p>
            <a:pPr algn="ctr" fontAlgn="auto">
              <a:spcBef>
                <a:spcPts val="0"/>
              </a:spcBef>
              <a:spcAft>
                <a:spcPts val="0"/>
              </a:spcAft>
              <a:defRPr/>
            </a:pPr>
            <a:endParaRPr lang="ja-JP" alt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ea typeface="+mn-ea"/>
            </a:endParaRPr>
          </a:p>
        </p:txBody>
      </p:sp>
      <p:sp>
        <p:nvSpPr>
          <p:cNvPr id="9" name="正方形/長方形 8"/>
          <p:cNvSpPr/>
          <p:nvPr/>
        </p:nvSpPr>
        <p:spPr>
          <a:xfrm>
            <a:off x="0" y="332656"/>
            <a:ext cx="9144000" cy="923330"/>
          </a:xfrm>
          <a:prstGeom prst="rect">
            <a:avLst/>
          </a:prstGeom>
          <a:noFill/>
        </p:spPr>
        <p:txBody>
          <a:bodyPr wrap="square">
            <a:spAutoFit/>
          </a:bodyPr>
          <a:lstStyle/>
          <a:p>
            <a:pPr algn="ctr" fontAlgn="auto">
              <a:spcBef>
                <a:spcPts val="0"/>
              </a:spcBef>
              <a:spcAft>
                <a:spcPts val="0"/>
              </a:spcAft>
              <a:defRPr/>
            </a:pPr>
            <a:r>
              <a:rPr lang="en-US" altLang="ja-JP"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Veolia</a:t>
            </a:r>
            <a:r>
              <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 </a:t>
            </a:r>
            <a:r>
              <a:rPr lang="en-US" altLang="ja-JP"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World </a:t>
            </a:r>
            <a:r>
              <a:rPr lang="en-US" altLang="ja-JP"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Solar Challenge</a:t>
            </a:r>
            <a:endPar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
        <p:nvSpPr>
          <p:cNvPr id="6" name="テキスト ボックス 5"/>
          <p:cNvSpPr txBox="1"/>
          <p:nvPr/>
        </p:nvSpPr>
        <p:spPr>
          <a:xfrm>
            <a:off x="0" y="1916832"/>
            <a:ext cx="4067944" cy="4909036"/>
          </a:xfrm>
          <a:prstGeom prst="rect">
            <a:avLst/>
          </a:prstGeom>
          <a:noFill/>
        </p:spPr>
        <p:txBody>
          <a:bodyPr wrap="square">
            <a:spAutoFit/>
          </a:bodyPr>
          <a:lstStyle/>
          <a:p>
            <a:pPr marL="341313" indent="-341313" fontAlgn="auto">
              <a:lnSpc>
                <a:spcPct val="90000"/>
              </a:lnSpc>
              <a:spcBef>
                <a:spcPts val="450"/>
              </a:spcBef>
              <a:spcAft>
                <a:spcPts val="0"/>
              </a:spcAft>
              <a:buClr>
                <a:srgbClr val="336666"/>
              </a:buClr>
              <a:buSzPct val="7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ja-JP" altLang="en-US" sz="2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n-lt"/>
                <a:ea typeface="+mn-ea"/>
              </a:rPr>
              <a:t>◇</a:t>
            </a:r>
            <a:r>
              <a:rPr lang="en-US" altLang="ja-JP" sz="2000" b="1" dirty="0">
                <a:solidFill>
                  <a:srgbClr val="000000"/>
                </a:solidFill>
                <a:latin typeface="HGPｺﾞｼｯｸM" pitchFamily="50" charset="-128"/>
                <a:ea typeface="ＤＨＰ平成ゴシックW5" pitchFamily="2" charset="-128"/>
              </a:rPr>
              <a:t>World Solar Challenge: WSC</a:t>
            </a:r>
            <a:r>
              <a:rPr lang="ja-JP" altLang="en-US" sz="2000" b="1" dirty="0">
                <a:solidFill>
                  <a:srgbClr val="000000"/>
                </a:solidFill>
                <a:latin typeface="HGPｺﾞｼｯｸM" pitchFamily="50" charset="-128"/>
                <a:ea typeface="ＤＨＰ平成ゴシックW5" pitchFamily="2" charset="-128"/>
              </a:rPr>
              <a:t>は</a:t>
            </a:r>
            <a:r>
              <a:rPr lang="en-US" altLang="ja-JP" sz="2000" b="1" dirty="0">
                <a:solidFill>
                  <a:srgbClr val="000000"/>
                </a:solidFill>
                <a:latin typeface="HGPｺﾞｼｯｸM" pitchFamily="50" charset="-128"/>
                <a:ea typeface="ＤＨＰ平成ゴシックW5" pitchFamily="2" charset="-128"/>
              </a:rPr>
              <a:t>1987</a:t>
            </a:r>
            <a:r>
              <a:rPr lang="en-US" altLang="ja-JP" sz="2000" b="1" dirty="0" smtClean="0">
                <a:solidFill>
                  <a:srgbClr val="000000"/>
                </a:solidFill>
                <a:latin typeface="HGPｺﾞｼｯｸM" pitchFamily="50" charset="-128"/>
                <a:ea typeface="ＤＨＰ平成ゴシックW5" pitchFamily="2" charset="-128"/>
              </a:rPr>
              <a:t>年から始まった25</a:t>
            </a:r>
            <a:r>
              <a:rPr lang="ja-JP" altLang="en-US" sz="2000" b="1" dirty="0" smtClean="0">
                <a:solidFill>
                  <a:srgbClr val="000000"/>
                </a:solidFill>
                <a:latin typeface="HGPｺﾞｼｯｸM" pitchFamily="50" charset="-128"/>
                <a:ea typeface="ＤＨＰ平成ゴシックW5" pitchFamily="2" charset="-128"/>
              </a:rPr>
              <a:t>年の歴史をもつ世界</a:t>
            </a:r>
            <a:r>
              <a:rPr lang="ja-JP" altLang="en-US" sz="2000" b="1" dirty="0">
                <a:solidFill>
                  <a:srgbClr val="000000"/>
                </a:solidFill>
                <a:latin typeface="HGPｺﾞｼｯｸM" pitchFamily="50" charset="-128"/>
                <a:ea typeface="ＤＨＰ平成ゴシックW5" pitchFamily="2" charset="-128"/>
              </a:rPr>
              <a:t>最高峰の</a:t>
            </a:r>
            <a:r>
              <a:rPr lang="ja-JP" altLang="en-US" sz="2000" b="1" dirty="0" smtClean="0">
                <a:solidFill>
                  <a:srgbClr val="000000"/>
                </a:solidFill>
                <a:latin typeface="HGPｺﾞｼｯｸM" pitchFamily="50" charset="-128"/>
                <a:ea typeface="ＤＨＰ平成ゴシックW5" pitchFamily="2" charset="-128"/>
              </a:rPr>
              <a:t>ソーラーカーレース</a:t>
            </a:r>
            <a:endParaRPr lang="en-US" altLang="ja-JP" sz="400" b="1" dirty="0">
              <a:solidFill>
                <a:srgbClr val="000000"/>
              </a:solidFill>
              <a:latin typeface="HGPｺﾞｼｯｸM" pitchFamily="50" charset="-128"/>
              <a:ea typeface="ＤＨＰ平成ゴシックW5" pitchFamily="2" charset="-128"/>
            </a:endParaRPr>
          </a:p>
          <a:p>
            <a:pPr marL="341313" indent="-341313" fontAlgn="auto">
              <a:lnSpc>
                <a:spcPct val="90000"/>
              </a:lnSpc>
              <a:spcBef>
                <a:spcPts val="450"/>
              </a:spcBef>
              <a:spcAft>
                <a:spcPts val="0"/>
              </a:spcAft>
              <a:buClr>
                <a:srgbClr val="336666"/>
              </a:buClr>
              <a:buSzPct val="7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ja-JP" altLang="en-US" sz="2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HGPｺﾞｼｯｸM" pitchFamily="50" charset="-128"/>
                <a:ea typeface="ＤＨＰ平成ゴシックW5" pitchFamily="2" charset="-128"/>
              </a:rPr>
              <a:t>◇</a:t>
            </a:r>
            <a:r>
              <a:rPr lang="ja-JP" altLang="en-US" sz="2000" b="1" dirty="0">
                <a:solidFill>
                  <a:srgbClr val="000000"/>
                </a:solidFill>
                <a:latin typeface="HGPｺﾞｼｯｸM" pitchFamily="50" charset="-128"/>
                <a:ea typeface="ＤＨＰ平成ゴシックW5" pitchFamily="2" charset="-128"/>
              </a:rPr>
              <a:t>オーストラリアの</a:t>
            </a:r>
            <a:r>
              <a:rPr lang="en-US" altLang="ja-JP" sz="2000" b="1" dirty="0">
                <a:solidFill>
                  <a:srgbClr val="000000"/>
                </a:solidFill>
                <a:latin typeface="HGPｺﾞｼｯｸM" pitchFamily="50" charset="-128"/>
                <a:ea typeface="ＤＨＰ平成ゴシックW5" pitchFamily="2" charset="-128"/>
              </a:rPr>
              <a:t>Darwin</a:t>
            </a:r>
            <a:r>
              <a:rPr lang="ja-JP" altLang="en-US" sz="2000" b="1" dirty="0">
                <a:solidFill>
                  <a:srgbClr val="000000"/>
                </a:solidFill>
                <a:latin typeface="HGPｺﾞｼｯｸM" pitchFamily="50" charset="-128"/>
                <a:ea typeface="ＤＨＰ平成ゴシックW5" pitchFamily="2" charset="-128"/>
              </a:rPr>
              <a:t>から</a:t>
            </a:r>
            <a:r>
              <a:rPr lang="en-US" altLang="ja-JP" sz="2000" b="1" dirty="0">
                <a:solidFill>
                  <a:srgbClr val="000000"/>
                </a:solidFill>
                <a:latin typeface="HGPｺﾞｼｯｸM" pitchFamily="50" charset="-128"/>
                <a:ea typeface="ＤＨＰ平成ゴシックW5" pitchFamily="2" charset="-128"/>
              </a:rPr>
              <a:t>Adelaide</a:t>
            </a:r>
            <a:r>
              <a:rPr lang="ja-JP" altLang="en-US" sz="2000" b="1" dirty="0" err="1" smtClean="0">
                <a:solidFill>
                  <a:srgbClr val="000000"/>
                </a:solidFill>
                <a:latin typeface="HGPｺﾞｼｯｸM" pitchFamily="50" charset="-128"/>
                <a:ea typeface="ＤＨＰ平成ゴシックW5" pitchFamily="2" charset="-128"/>
              </a:rPr>
              <a:t>までの</a:t>
            </a:r>
            <a:r>
              <a:rPr lang="en-US" altLang="ja-JP" sz="2000" b="1" dirty="0" smtClean="0">
                <a:solidFill>
                  <a:srgbClr val="000000"/>
                </a:solidFill>
                <a:latin typeface="HGPｺﾞｼｯｸM" pitchFamily="50" charset="-128"/>
                <a:ea typeface="ＤＨＰ平成ゴシックW5" pitchFamily="2" charset="-128"/>
              </a:rPr>
              <a:t>3,000 </a:t>
            </a:r>
            <a:r>
              <a:rPr lang="en-US" altLang="ja-JP" sz="2000" b="1" dirty="0">
                <a:solidFill>
                  <a:srgbClr val="000000"/>
                </a:solidFill>
                <a:latin typeface="HGPｺﾞｼｯｸM" pitchFamily="50" charset="-128"/>
                <a:ea typeface="ＤＨＰ平成ゴシックW5" pitchFamily="2" charset="-128"/>
              </a:rPr>
              <a:t>km</a:t>
            </a:r>
            <a:r>
              <a:rPr lang="ja-JP" altLang="en-US" sz="2000" b="1" dirty="0">
                <a:solidFill>
                  <a:srgbClr val="000000"/>
                </a:solidFill>
                <a:latin typeface="HGPｺﾞｼｯｸM" pitchFamily="50" charset="-128"/>
                <a:ea typeface="ＤＨＰ平成ゴシックW5" pitchFamily="2" charset="-128"/>
              </a:rPr>
              <a:t>を縦断する時間を</a:t>
            </a:r>
            <a:r>
              <a:rPr lang="ja-JP" altLang="en-US" sz="2000" b="1" dirty="0" smtClean="0">
                <a:solidFill>
                  <a:srgbClr val="000000"/>
                </a:solidFill>
                <a:latin typeface="HGPｺﾞｼｯｸM" pitchFamily="50" charset="-128"/>
                <a:ea typeface="ＤＨＰ平成ゴシックW5" pitchFamily="2" charset="-128"/>
              </a:rPr>
              <a:t>競う</a:t>
            </a:r>
            <a:endParaRPr lang="en-US" altLang="ja-JP" sz="2000" b="1" dirty="0" smtClean="0">
              <a:solidFill>
                <a:srgbClr val="000000"/>
              </a:solidFill>
              <a:latin typeface="HGPｺﾞｼｯｸM" pitchFamily="50" charset="-128"/>
              <a:ea typeface="ＤＨＰ平成ゴシックW5" pitchFamily="2" charset="-128"/>
            </a:endParaRPr>
          </a:p>
          <a:p>
            <a:pPr marL="341313" indent="-341313" fontAlgn="auto">
              <a:lnSpc>
                <a:spcPct val="90000"/>
              </a:lnSpc>
              <a:spcBef>
                <a:spcPts val="450"/>
              </a:spcBef>
              <a:spcAft>
                <a:spcPts val="0"/>
              </a:spcAft>
              <a:buClr>
                <a:srgbClr val="336666"/>
              </a:buClr>
              <a:buSzPct val="7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ja-JP" altLang="en-US" sz="2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HGPｺﾞｼｯｸM" pitchFamily="50" charset="-128"/>
                <a:ea typeface="ＤＨＰ平成ゴシックW5" pitchFamily="2" charset="-128"/>
              </a:rPr>
              <a:t>◇</a:t>
            </a:r>
            <a:r>
              <a:rPr lang="ja-JP" altLang="en-US" sz="2000" b="1" dirty="0">
                <a:solidFill>
                  <a:srgbClr val="000000"/>
                </a:solidFill>
                <a:latin typeface="HGPｺﾞｼｯｸM" pitchFamily="50" charset="-128"/>
                <a:ea typeface="ＤＨＰ平成ゴシックW5" pitchFamily="2" charset="-128"/>
              </a:rPr>
              <a:t>走行に利用できるエネルギーは太陽光のみ</a:t>
            </a:r>
            <a:endParaRPr lang="en-US" altLang="ja-JP" sz="800" b="1" dirty="0">
              <a:solidFill>
                <a:srgbClr val="000000"/>
              </a:solidFill>
              <a:latin typeface="HGPｺﾞｼｯｸM" pitchFamily="50" charset="-128"/>
              <a:ea typeface="ＤＨＰ平成ゴシックW5" pitchFamily="2" charset="-128"/>
            </a:endParaRPr>
          </a:p>
          <a:p>
            <a:pPr marL="341313" indent="-341313" fontAlgn="auto">
              <a:lnSpc>
                <a:spcPct val="90000"/>
              </a:lnSpc>
              <a:spcBef>
                <a:spcPts val="450"/>
              </a:spcBef>
              <a:spcAft>
                <a:spcPts val="0"/>
              </a:spcAft>
              <a:buClr>
                <a:srgbClr val="336666"/>
              </a:buClr>
              <a:buSzPct val="7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HGPｺﾞｼｯｸM" pitchFamily="50" charset="-128"/>
                <a:ea typeface="ＤＨＰ平成ゴシックW5" pitchFamily="2" charset="-128"/>
              </a:rPr>
              <a:t>◇</a:t>
            </a:r>
            <a:r>
              <a:rPr lang="en-US" altLang="ja-JP" sz="2000" b="1" dirty="0" smtClean="0">
                <a:solidFill>
                  <a:srgbClr val="000000"/>
                </a:solidFill>
                <a:latin typeface="HGPｺﾞｼｯｸM" pitchFamily="50" charset="-128"/>
                <a:ea typeface="ＤＨＰ平成ゴシックW5" pitchFamily="2" charset="-128"/>
              </a:rPr>
              <a:t>8</a:t>
            </a:r>
            <a:r>
              <a:rPr lang="ja-JP" altLang="en-US" sz="2000" b="1" dirty="0" smtClean="0">
                <a:solidFill>
                  <a:srgbClr val="000000"/>
                </a:solidFill>
                <a:latin typeface="HGPｺﾞｼｯｸM" pitchFamily="50" charset="-128"/>
                <a:ea typeface="ＤＨＰ平成ゴシックW5" pitchFamily="2" charset="-128"/>
              </a:rPr>
              <a:t>：</a:t>
            </a:r>
            <a:r>
              <a:rPr lang="en-US" altLang="ja-JP" sz="2000" b="1" dirty="0" smtClean="0">
                <a:solidFill>
                  <a:srgbClr val="000000"/>
                </a:solidFill>
                <a:latin typeface="HGPｺﾞｼｯｸM" pitchFamily="50" charset="-128"/>
                <a:ea typeface="ＤＨＰ平成ゴシックW5" pitchFamily="2" charset="-128"/>
              </a:rPr>
              <a:t>00</a:t>
            </a:r>
            <a:r>
              <a:rPr lang="ja-JP" altLang="en-US" sz="2000" b="1" dirty="0" smtClean="0">
                <a:solidFill>
                  <a:srgbClr val="000000"/>
                </a:solidFill>
                <a:latin typeface="HGPｺﾞｼｯｸM" pitchFamily="50" charset="-128"/>
                <a:ea typeface="ＤＨＰ平成ゴシックW5" pitchFamily="2" charset="-128"/>
              </a:rPr>
              <a:t>～</a:t>
            </a:r>
            <a:r>
              <a:rPr lang="en-US" altLang="ja-JP" sz="2000" b="1" dirty="0" smtClean="0">
                <a:solidFill>
                  <a:srgbClr val="000000"/>
                </a:solidFill>
                <a:latin typeface="HGPｺﾞｼｯｸM" pitchFamily="50" charset="-128"/>
                <a:ea typeface="ＤＨＰ平成ゴシックW5" pitchFamily="2" charset="-128"/>
              </a:rPr>
              <a:t>17</a:t>
            </a:r>
            <a:r>
              <a:rPr lang="ja-JP" altLang="en-US" sz="2000" b="1" dirty="0" smtClean="0">
                <a:solidFill>
                  <a:srgbClr val="000000"/>
                </a:solidFill>
                <a:latin typeface="HGPｺﾞｼｯｸM" pitchFamily="50" charset="-128"/>
                <a:ea typeface="ＤＨＰ平成ゴシックW5" pitchFamily="2" charset="-128"/>
              </a:rPr>
              <a:t>：</a:t>
            </a:r>
            <a:r>
              <a:rPr lang="en-US" altLang="ja-JP" sz="2000" b="1" dirty="0" smtClean="0">
                <a:solidFill>
                  <a:srgbClr val="000000"/>
                </a:solidFill>
                <a:latin typeface="HGPｺﾞｼｯｸM" pitchFamily="50" charset="-128"/>
                <a:ea typeface="ＤＨＰ平成ゴシックW5" pitchFamily="2" charset="-128"/>
              </a:rPr>
              <a:t>00</a:t>
            </a:r>
            <a:r>
              <a:rPr lang="ja-JP" altLang="en-US" sz="2000" b="1" dirty="0" smtClean="0">
                <a:solidFill>
                  <a:srgbClr val="000000"/>
                </a:solidFill>
                <a:latin typeface="HGPｺﾞｼｯｸM" pitchFamily="50" charset="-128"/>
                <a:ea typeface="ＤＨＰ平成ゴシックW5" pitchFamily="2" charset="-128"/>
              </a:rPr>
              <a:t>の</a:t>
            </a:r>
            <a:r>
              <a:rPr lang="en-US" altLang="ja-JP" sz="2000" b="1" dirty="0" smtClean="0">
                <a:solidFill>
                  <a:srgbClr val="000000"/>
                </a:solidFill>
                <a:latin typeface="HGPｺﾞｼｯｸM" pitchFamily="50" charset="-128"/>
                <a:ea typeface="ＤＨＰ平成ゴシックW5" pitchFamily="2" charset="-128"/>
              </a:rPr>
              <a:t>9</a:t>
            </a:r>
            <a:r>
              <a:rPr lang="ja-JP" altLang="en-US" sz="2000" b="1" dirty="0" smtClean="0">
                <a:solidFill>
                  <a:srgbClr val="000000"/>
                </a:solidFill>
                <a:latin typeface="HGPｺﾞｼｯｸM" pitchFamily="50" charset="-128"/>
                <a:ea typeface="ＤＨＰ平成ゴシックW5" pitchFamily="2" charset="-128"/>
              </a:rPr>
              <a:t>時間走行可能</a:t>
            </a:r>
            <a:endParaRPr lang="en-US" altLang="ja-JP" sz="2000" b="1" dirty="0" smtClean="0">
              <a:solidFill>
                <a:srgbClr val="000000"/>
              </a:solidFill>
              <a:latin typeface="HGPｺﾞｼｯｸM" pitchFamily="50" charset="-128"/>
              <a:ea typeface="ＤＨＰ平成ゴシックW5" pitchFamily="2" charset="-128"/>
            </a:endParaRPr>
          </a:p>
          <a:p>
            <a:pPr marL="341313" indent="-341313" fontAlgn="auto">
              <a:lnSpc>
                <a:spcPct val="90000"/>
              </a:lnSpc>
              <a:spcBef>
                <a:spcPts val="450"/>
              </a:spcBef>
              <a:spcAft>
                <a:spcPts val="0"/>
              </a:spcAft>
              <a:buClr>
                <a:srgbClr val="336666"/>
              </a:buClr>
              <a:buSzPct val="7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ja-JP" altLang="en-US" sz="2000" b="1" dirty="0">
                <a:solidFill>
                  <a:srgbClr val="000000"/>
                </a:solidFill>
                <a:latin typeface="HGPｺﾞｼｯｸM" pitchFamily="50" charset="-128"/>
                <a:ea typeface="ＤＨＰ平成ゴシックW5" pitchFamily="2" charset="-128"/>
              </a:rPr>
              <a:t>　</a:t>
            </a:r>
            <a:r>
              <a:rPr lang="ja-JP" altLang="en-US" sz="2000" b="1" dirty="0" smtClean="0">
                <a:solidFill>
                  <a:srgbClr val="000000"/>
                </a:solidFill>
                <a:latin typeface="HGPｺﾞｼｯｸM" pitchFamily="50" charset="-128"/>
                <a:ea typeface="ＤＨＰ平成ゴシックW5" pitchFamily="2" charset="-128"/>
              </a:rPr>
              <a:t>　</a:t>
            </a:r>
            <a:r>
              <a:rPr lang="ja-JP" altLang="en-US" sz="2000" b="1" dirty="0">
                <a:solidFill>
                  <a:srgbClr val="000000"/>
                </a:solidFill>
                <a:latin typeface="HGPｺﾞｼｯｸM" pitchFamily="50" charset="-128"/>
                <a:ea typeface="ＤＨＰ平成ゴシックW5" pitchFamily="2" charset="-128"/>
              </a:rPr>
              <a:t>時間外</a:t>
            </a:r>
            <a:r>
              <a:rPr lang="ja-JP" altLang="en-US" sz="2000" b="1" dirty="0" smtClean="0">
                <a:solidFill>
                  <a:srgbClr val="000000"/>
                </a:solidFill>
                <a:latin typeface="HGPｺﾞｼｯｸM" pitchFamily="50" charset="-128"/>
                <a:ea typeface="ＤＨＰ平成ゴシックW5" pitchFamily="2" charset="-128"/>
              </a:rPr>
              <a:t>でも太陽光発電によるバッテリ充電が可能</a:t>
            </a:r>
            <a:endParaRPr lang="en-US" altLang="ja-JP" sz="2000" b="1" dirty="0">
              <a:solidFill>
                <a:srgbClr val="000000"/>
              </a:solidFill>
              <a:latin typeface="HGPｺﾞｼｯｸM" pitchFamily="50" charset="-128"/>
              <a:ea typeface="ＤＨＰ平成ゴシックW5" pitchFamily="2" charset="-128"/>
            </a:endParaRPr>
          </a:p>
          <a:p>
            <a:pPr marL="341313" indent="-341313" fontAlgn="auto">
              <a:lnSpc>
                <a:spcPct val="90000"/>
              </a:lnSpc>
              <a:spcBef>
                <a:spcPts val="450"/>
              </a:spcBef>
              <a:spcAft>
                <a:spcPts val="0"/>
              </a:spcAft>
              <a:buClr>
                <a:srgbClr val="336666"/>
              </a:buClr>
              <a:buSzPct val="7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HGPｺﾞｼｯｸM" pitchFamily="50" charset="-128"/>
                <a:ea typeface="ＤＨＰ平成ゴシックW5" pitchFamily="2" charset="-128"/>
              </a:rPr>
              <a:t>◇</a:t>
            </a:r>
            <a:r>
              <a:rPr lang="en-US" altLang="ja-JP" sz="2000" b="1" dirty="0" smtClean="0">
                <a:solidFill>
                  <a:srgbClr val="000000"/>
                </a:solidFill>
                <a:latin typeface="HGPｺﾞｼｯｸM" pitchFamily="50" charset="-128"/>
                <a:ea typeface="ＤＨＰ平成ゴシックW5" pitchFamily="2" charset="-128"/>
              </a:rPr>
              <a:t>2011</a:t>
            </a:r>
            <a:r>
              <a:rPr lang="ja-JP" altLang="en-US" sz="2000" b="1" dirty="0" smtClean="0">
                <a:solidFill>
                  <a:srgbClr val="000000"/>
                </a:solidFill>
                <a:latin typeface="HGPｺﾞｼｯｸM" pitchFamily="50" charset="-128"/>
                <a:ea typeface="ＤＨＰ平成ゴシックW5" pitchFamily="2" charset="-128"/>
              </a:rPr>
              <a:t>年大会</a:t>
            </a:r>
            <a:r>
              <a:rPr lang="ja-JP" altLang="en-US" sz="2000" b="1" dirty="0">
                <a:solidFill>
                  <a:srgbClr val="000000"/>
                </a:solidFill>
                <a:latin typeface="HGPｺﾞｼｯｸM" pitchFamily="50" charset="-128"/>
                <a:ea typeface="ＤＨＰ平成ゴシックW5" pitchFamily="2" charset="-128"/>
              </a:rPr>
              <a:t>に</a:t>
            </a:r>
            <a:r>
              <a:rPr lang="ja-JP" altLang="en-US" sz="2000" b="1" dirty="0" smtClean="0">
                <a:solidFill>
                  <a:srgbClr val="000000"/>
                </a:solidFill>
                <a:latin typeface="HGPｺﾞｼｯｸM" pitchFamily="50" charset="-128"/>
                <a:ea typeface="ＤＨＰ平成ゴシックW5" pitchFamily="2" charset="-128"/>
              </a:rPr>
              <a:t>は、</a:t>
            </a:r>
            <a:r>
              <a:rPr lang="en-US" altLang="ja-JP" sz="2000" b="1" dirty="0" smtClean="0">
                <a:solidFill>
                  <a:srgbClr val="000000"/>
                </a:solidFill>
                <a:latin typeface="HGPｺﾞｼｯｸM" pitchFamily="50" charset="-128"/>
                <a:ea typeface="ＤＨＰ平成ゴシックW5" pitchFamily="2" charset="-128"/>
              </a:rPr>
              <a:t>20</a:t>
            </a:r>
            <a:r>
              <a:rPr lang="ja-JP" altLang="en-US" sz="2000" b="1" dirty="0" smtClean="0">
                <a:solidFill>
                  <a:srgbClr val="000000"/>
                </a:solidFill>
                <a:latin typeface="HGPｺﾞｼｯｸM" pitchFamily="50" charset="-128"/>
                <a:ea typeface="ＤＨＰ平成ゴシックW5" pitchFamily="2" charset="-128"/>
              </a:rPr>
              <a:t>の国と地域から</a:t>
            </a:r>
            <a:r>
              <a:rPr lang="en-US" altLang="ja-JP" sz="2000" b="1" dirty="0" smtClean="0">
                <a:solidFill>
                  <a:srgbClr val="000000"/>
                </a:solidFill>
                <a:latin typeface="HGPｺﾞｼｯｸM" pitchFamily="50" charset="-128"/>
                <a:ea typeface="ＤＨＰ平成ゴシックW5" pitchFamily="2" charset="-128"/>
              </a:rPr>
              <a:t>37</a:t>
            </a:r>
            <a:r>
              <a:rPr lang="ja-JP" altLang="en-US" sz="2000" b="1" dirty="0" smtClean="0">
                <a:solidFill>
                  <a:srgbClr val="000000"/>
                </a:solidFill>
                <a:latin typeface="HGPｺﾞｼｯｸM" pitchFamily="50" charset="-128"/>
                <a:ea typeface="ＤＨＰ平成ゴシックW5" pitchFamily="2" charset="-128"/>
              </a:rPr>
              <a:t>チームが出走</a:t>
            </a:r>
            <a:endParaRPr lang="en-US" altLang="ja-JP" sz="2000" b="1" dirty="0">
              <a:solidFill>
                <a:srgbClr val="000000"/>
              </a:solidFill>
              <a:latin typeface="HGPｺﾞｼｯｸM" pitchFamily="50" charset="-128"/>
              <a:ea typeface="ＤＨＰ平成ゴシックW5" pitchFamily="2" charset="-128"/>
            </a:endParaRPr>
          </a:p>
          <a:p>
            <a:pPr marL="341313" indent="-341313" fontAlgn="auto">
              <a:lnSpc>
                <a:spcPct val="90000"/>
              </a:lnSpc>
              <a:spcBef>
                <a:spcPts val="450"/>
              </a:spcBef>
              <a:spcAft>
                <a:spcPts val="0"/>
              </a:spcAft>
              <a:buClr>
                <a:srgbClr val="336666"/>
              </a:buClr>
              <a:buSzPct val="70000"/>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HGPｺﾞｼｯｸM" pitchFamily="50" charset="-128"/>
                <a:ea typeface="ＤＨＰ平成ゴシックW5" pitchFamily="2" charset="-128"/>
              </a:rPr>
              <a:t>◇</a:t>
            </a:r>
            <a:r>
              <a:rPr lang="ja-JP" altLang="en-US" sz="2000" b="1" dirty="0" smtClean="0">
                <a:solidFill>
                  <a:srgbClr val="000000"/>
                </a:solidFill>
                <a:latin typeface="HGPｺﾞｼｯｸM" pitchFamily="50" charset="-128"/>
                <a:ea typeface="ＤＨＰ平成ゴシックW5" pitchFamily="2" charset="-128"/>
              </a:rPr>
              <a:t>東海大学は前回大会で優勝し、チャンピオンチームとして参戦</a:t>
            </a:r>
            <a:endParaRPr lang="en-US" altLang="ja-JP" sz="2000" b="1" dirty="0" smtClean="0">
              <a:solidFill>
                <a:srgbClr val="000000"/>
              </a:solidFill>
              <a:latin typeface="+mn-ea"/>
              <a:ea typeface="ＤＨＰ平成ゴシックW5" pitchFamily="2" charset="-128"/>
            </a:endParaRPr>
          </a:p>
        </p:txBody>
      </p:sp>
      <p:sp>
        <p:nvSpPr>
          <p:cNvPr id="69637" name="テキスト ボックス 25"/>
          <p:cNvSpPr txBox="1">
            <a:spLocks noChangeArrowheads="1"/>
          </p:cNvSpPr>
          <p:nvPr/>
        </p:nvSpPr>
        <p:spPr bwMode="auto">
          <a:xfrm>
            <a:off x="107504" y="1235198"/>
            <a:ext cx="5678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2400" b="1" u="sng" dirty="0">
                <a:latin typeface="HGPｺﾞｼｯｸM" pitchFamily="50" charset="-128"/>
                <a:ea typeface="HGPｺﾞｼｯｸM" pitchFamily="50" charset="-128"/>
              </a:rPr>
              <a:t>開催期間：</a:t>
            </a:r>
            <a:r>
              <a:rPr lang="en-US" altLang="ja-JP" sz="2400" b="1" u="sng" dirty="0">
                <a:latin typeface="HGPｺﾞｼｯｸM" pitchFamily="50" charset="-128"/>
                <a:ea typeface="HGPｺﾞｼｯｸM" pitchFamily="50" charset="-128"/>
              </a:rPr>
              <a:t>2011</a:t>
            </a:r>
            <a:r>
              <a:rPr lang="ja-JP" altLang="en-US" sz="2400" b="1" u="sng" dirty="0">
                <a:latin typeface="HGPｺﾞｼｯｸM" pitchFamily="50" charset="-128"/>
                <a:ea typeface="HGPｺﾞｼｯｸM" pitchFamily="50" charset="-128"/>
              </a:rPr>
              <a:t>年</a:t>
            </a:r>
            <a:r>
              <a:rPr lang="en-US" altLang="ja-JP" sz="2400" b="1" u="sng" dirty="0">
                <a:latin typeface="HGPｺﾞｼｯｸM" pitchFamily="50" charset="-128"/>
                <a:ea typeface="HGPｺﾞｼｯｸM" pitchFamily="50" charset="-128"/>
              </a:rPr>
              <a:t>10</a:t>
            </a:r>
            <a:r>
              <a:rPr lang="ja-JP" altLang="en-US" sz="2400" b="1" u="sng" dirty="0">
                <a:latin typeface="HGPｺﾞｼｯｸM" pitchFamily="50" charset="-128"/>
                <a:ea typeface="HGPｺﾞｼｯｸM" pitchFamily="50" charset="-128"/>
              </a:rPr>
              <a:t>月</a:t>
            </a:r>
            <a:r>
              <a:rPr lang="en-US" altLang="ja-JP" sz="2400" b="1" u="sng" dirty="0">
                <a:latin typeface="HGPｺﾞｼｯｸM" pitchFamily="50" charset="-128"/>
                <a:ea typeface="HGPｺﾞｼｯｸM" pitchFamily="50" charset="-128"/>
              </a:rPr>
              <a:t>16</a:t>
            </a:r>
            <a:r>
              <a:rPr lang="ja-JP" altLang="en-US" sz="2400" b="1" u="sng" dirty="0" smtClean="0">
                <a:latin typeface="HGPｺﾞｼｯｸM" pitchFamily="50" charset="-128"/>
                <a:ea typeface="HGPｺﾞｼｯｸM" pitchFamily="50" charset="-128"/>
              </a:rPr>
              <a:t>日～</a:t>
            </a:r>
            <a:r>
              <a:rPr lang="en-US" altLang="ja-JP" sz="2400" b="1" u="sng" dirty="0">
                <a:latin typeface="HGPｺﾞｼｯｸM" pitchFamily="50" charset="-128"/>
                <a:ea typeface="HGPｺﾞｼｯｸM" pitchFamily="50" charset="-128"/>
              </a:rPr>
              <a:t>10</a:t>
            </a:r>
            <a:r>
              <a:rPr lang="ja-JP" altLang="en-US" sz="2400" b="1" u="sng" dirty="0">
                <a:latin typeface="HGPｺﾞｼｯｸM" pitchFamily="50" charset="-128"/>
                <a:ea typeface="HGPｺﾞｼｯｸM" pitchFamily="50" charset="-128"/>
              </a:rPr>
              <a:t>月</a:t>
            </a:r>
            <a:r>
              <a:rPr lang="en-US" altLang="ja-JP" sz="2400" b="1" u="sng" dirty="0">
                <a:latin typeface="HGPｺﾞｼｯｸM" pitchFamily="50" charset="-128"/>
                <a:ea typeface="HGPｺﾞｼｯｸM" pitchFamily="50" charset="-128"/>
              </a:rPr>
              <a:t>23</a:t>
            </a:r>
            <a:r>
              <a:rPr lang="ja-JP" altLang="en-US" sz="2400" b="1" u="sng" dirty="0">
                <a:latin typeface="HGPｺﾞｼｯｸM" pitchFamily="50" charset="-128"/>
                <a:ea typeface="HGPｺﾞｼｯｸM" pitchFamily="50" charset="-128"/>
              </a:rPr>
              <a:t>日</a:t>
            </a:r>
            <a:endParaRPr lang="en-US" altLang="ja-JP" sz="2400" b="1" u="sng" dirty="0">
              <a:latin typeface="HGPｺﾞｼｯｸM" pitchFamily="50" charset="-128"/>
              <a:ea typeface="HGPｺﾞｼｯｸM" pitchFamily="50" charset="-128"/>
            </a:endParaRPr>
          </a:p>
        </p:txBody>
      </p:sp>
      <p:sp>
        <p:nvSpPr>
          <p:cNvPr id="11" name="大かっこ 10"/>
          <p:cNvSpPr/>
          <p:nvPr/>
        </p:nvSpPr>
        <p:spPr>
          <a:xfrm>
            <a:off x="21431" y="1255986"/>
            <a:ext cx="5764561" cy="460376"/>
          </a:xfrm>
          <a:prstGeom prst="bracketPair">
            <a:avLst/>
          </a:prstGeom>
          <a:ln/>
        </p:spPr>
        <p:style>
          <a:lnRef idx="3">
            <a:schemeClr val="accent6"/>
          </a:lnRef>
          <a:fillRef idx="0">
            <a:schemeClr val="accent6"/>
          </a:fillRef>
          <a:effectRef idx="2">
            <a:schemeClr val="accent6"/>
          </a:effectRef>
          <a:fontRef idx="minor">
            <a:schemeClr val="tx1"/>
          </a:fontRef>
        </p:style>
        <p:txBody>
          <a:bodyPr anchor="ctr"/>
          <a:lstStyle/>
          <a:p>
            <a:pPr algn="ctr">
              <a:defRPr/>
            </a:pPr>
            <a:r>
              <a:rPr lang="ja-JP" altLang="en-US" dirty="0" smtClean="0"/>
              <a:t>　　　　</a:t>
            </a:r>
            <a:endParaRPr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0" y="1193228"/>
            <a:ext cx="9036496" cy="5476132"/>
          </a:xfrm>
        </p:spPr>
        <p:txBody>
          <a:bodyPr/>
          <a:lstStyle/>
          <a:p>
            <a:pPr eaLnBrk="1" hangingPunct="1">
              <a:lnSpc>
                <a:spcPct val="90000"/>
              </a:lnSpc>
            </a:pPr>
            <a:r>
              <a:rPr lang="ja-JP" altLang="en-US" sz="2800" b="1" dirty="0" smtClean="0">
                <a:solidFill>
                  <a:srgbClr val="0070C0"/>
                </a:solidFill>
                <a:latin typeface="+mn-ea"/>
              </a:rPr>
              <a:t>パナソニック・</a:t>
            </a:r>
            <a:r>
              <a:rPr lang="en-US" altLang="ja-JP" sz="2800" b="1" dirty="0" smtClean="0">
                <a:solidFill>
                  <a:srgbClr val="0070C0"/>
                </a:solidFill>
                <a:latin typeface="+mn-ea"/>
              </a:rPr>
              <a:t>HIT</a:t>
            </a:r>
            <a:r>
              <a:rPr lang="ja-JP" altLang="en-US" sz="2800" b="1" dirty="0" smtClean="0">
                <a:solidFill>
                  <a:srgbClr val="0070C0"/>
                </a:solidFill>
                <a:latin typeface="+mn-ea"/>
              </a:rPr>
              <a:t>太陽電池は他より約</a:t>
            </a:r>
            <a:r>
              <a:rPr lang="en-US" altLang="ja-JP" sz="2800" b="1" dirty="0" smtClean="0">
                <a:solidFill>
                  <a:srgbClr val="0070C0"/>
                </a:solidFill>
                <a:latin typeface="+mn-ea"/>
              </a:rPr>
              <a:t>5</a:t>
            </a:r>
            <a:r>
              <a:rPr lang="ja-JP" altLang="en-US" sz="2800" b="1" dirty="0" smtClean="0">
                <a:solidFill>
                  <a:srgbClr val="0070C0"/>
                </a:solidFill>
                <a:latin typeface="+mn-ea"/>
              </a:rPr>
              <a:t>～</a:t>
            </a:r>
            <a:r>
              <a:rPr lang="en-US" altLang="ja-JP" sz="2800" b="1" dirty="0" smtClean="0">
                <a:solidFill>
                  <a:srgbClr val="0070C0"/>
                </a:solidFill>
                <a:latin typeface="+mn-ea"/>
              </a:rPr>
              <a:t>10%</a:t>
            </a:r>
            <a:r>
              <a:rPr lang="ja-JP" altLang="en-US" sz="2800" b="1" dirty="0" smtClean="0">
                <a:solidFill>
                  <a:srgbClr val="0070C0"/>
                </a:solidFill>
                <a:latin typeface="+mn-ea"/>
              </a:rPr>
              <a:t>多く発電</a:t>
            </a:r>
            <a:r>
              <a:rPr lang="en-US" altLang="ja-JP" sz="2800" b="1" dirty="0" smtClean="0">
                <a:solidFill>
                  <a:srgbClr val="0070C0"/>
                </a:solidFill>
                <a:latin typeface="+mn-ea"/>
              </a:rPr>
              <a:t/>
            </a:r>
            <a:br>
              <a:rPr lang="en-US" altLang="ja-JP" sz="2800" b="1" dirty="0" smtClean="0">
                <a:solidFill>
                  <a:srgbClr val="0070C0"/>
                </a:solidFill>
                <a:latin typeface="+mn-ea"/>
              </a:rPr>
            </a:br>
            <a:r>
              <a:rPr lang="ja-JP" altLang="en-US" sz="2400" b="1" dirty="0" smtClean="0">
                <a:solidFill>
                  <a:schemeClr val="tx1">
                    <a:lumMod val="50000"/>
                    <a:lumOff val="50000"/>
                  </a:schemeClr>
                </a:solidFill>
                <a:latin typeface="+mn-ea"/>
              </a:rPr>
              <a:t>→ヒアリングでは</a:t>
            </a:r>
            <a:r>
              <a:rPr lang="en-US" altLang="ja-JP" sz="2400" b="1" dirty="0" smtClean="0">
                <a:solidFill>
                  <a:schemeClr val="tx1">
                    <a:lumMod val="50000"/>
                    <a:lumOff val="50000"/>
                  </a:schemeClr>
                </a:solidFill>
                <a:latin typeface="+mn-ea"/>
              </a:rPr>
              <a:t>1200</a:t>
            </a:r>
            <a:r>
              <a:rPr lang="ja-JP" altLang="en-US" sz="2400" b="1" dirty="0" smtClean="0">
                <a:solidFill>
                  <a:schemeClr val="tx1">
                    <a:lumMod val="50000"/>
                    <a:lumOff val="50000"/>
                  </a:schemeClr>
                </a:solidFill>
                <a:latin typeface="+mn-ea"/>
              </a:rPr>
              <a:t>～</a:t>
            </a:r>
            <a:r>
              <a:rPr lang="en-US" altLang="ja-JP" sz="2400" b="1" dirty="0" smtClean="0">
                <a:solidFill>
                  <a:schemeClr val="tx1">
                    <a:lumMod val="50000"/>
                    <a:lumOff val="50000"/>
                  </a:schemeClr>
                </a:solidFill>
                <a:latin typeface="+mn-ea"/>
              </a:rPr>
              <a:t>1250W</a:t>
            </a:r>
            <a:r>
              <a:rPr lang="ja-JP" altLang="en-US" sz="2400" b="1" dirty="0" smtClean="0">
                <a:solidFill>
                  <a:schemeClr val="tx1">
                    <a:lumMod val="50000"/>
                    <a:lumOff val="50000"/>
                  </a:schemeClr>
                </a:solidFill>
                <a:latin typeface="+mn-ea"/>
              </a:rPr>
              <a:t>程度の発電に留まっていた</a:t>
            </a:r>
            <a:r>
              <a:rPr lang="en-US" altLang="ja-JP" sz="2400" b="1" dirty="0" smtClean="0">
                <a:solidFill>
                  <a:schemeClr val="tx1">
                    <a:lumMod val="50000"/>
                    <a:lumOff val="50000"/>
                  </a:schemeClr>
                </a:solidFill>
                <a:latin typeface="+mn-ea"/>
              </a:rPr>
              <a:t/>
            </a:r>
            <a:br>
              <a:rPr lang="en-US" altLang="ja-JP" sz="2400" b="1" dirty="0" smtClean="0">
                <a:solidFill>
                  <a:schemeClr val="tx1">
                    <a:lumMod val="50000"/>
                    <a:lumOff val="50000"/>
                  </a:schemeClr>
                </a:solidFill>
                <a:latin typeface="+mn-ea"/>
              </a:rPr>
            </a:br>
            <a:r>
              <a:rPr lang="ja-JP" altLang="en-US" sz="2400" b="1" dirty="0" smtClean="0">
                <a:solidFill>
                  <a:schemeClr val="tx1">
                    <a:lumMod val="50000"/>
                    <a:lumOff val="50000"/>
                  </a:schemeClr>
                </a:solidFill>
                <a:latin typeface="+mn-ea"/>
              </a:rPr>
              <a:t>→他チームはモジューリング後の発電効率を予見できていない</a:t>
            </a:r>
            <a:r>
              <a:rPr lang="en-US" altLang="ja-JP" sz="2400" b="1" dirty="0" smtClean="0">
                <a:solidFill>
                  <a:schemeClr val="tx1">
                    <a:lumMod val="50000"/>
                    <a:lumOff val="50000"/>
                  </a:schemeClr>
                </a:solidFill>
                <a:latin typeface="+mn-ea"/>
              </a:rPr>
              <a:t>?</a:t>
            </a:r>
          </a:p>
          <a:p>
            <a:pPr eaLnBrk="1" hangingPunct="1">
              <a:lnSpc>
                <a:spcPct val="90000"/>
              </a:lnSpc>
            </a:pPr>
            <a:r>
              <a:rPr lang="ja-JP" altLang="en-US" sz="2800" b="1" dirty="0" smtClean="0">
                <a:solidFill>
                  <a:srgbClr val="0070C0"/>
                </a:solidFill>
                <a:latin typeface="+mn-ea"/>
              </a:rPr>
              <a:t>東レの炭素繊維「トレカ」による軽量化・低空力化</a:t>
            </a:r>
            <a:r>
              <a:rPr lang="en-US" altLang="ja-JP" sz="2800" b="1" dirty="0">
                <a:solidFill>
                  <a:srgbClr val="0070C0"/>
                </a:solidFill>
                <a:latin typeface="+mn-ea"/>
              </a:rPr>
              <a:t/>
            </a:r>
            <a:br>
              <a:rPr lang="en-US" altLang="ja-JP" sz="2800" b="1" dirty="0">
                <a:solidFill>
                  <a:srgbClr val="0070C0"/>
                </a:solidFill>
                <a:latin typeface="+mn-ea"/>
              </a:rPr>
            </a:br>
            <a:r>
              <a:rPr lang="ja-JP" altLang="en-US" sz="2400" b="1" dirty="0" smtClean="0">
                <a:solidFill>
                  <a:schemeClr val="tx1">
                    <a:lumMod val="50000"/>
                    <a:lumOff val="50000"/>
                  </a:schemeClr>
                </a:solidFill>
                <a:latin typeface="+mn-ea"/>
              </a:rPr>
              <a:t>→童夢カーボンマジック社の技術も加わり、トップレベルの軽量化と同時に高剛性化を達成し、</a:t>
            </a:r>
            <a:r>
              <a:rPr lang="en-US" altLang="ja-JP" sz="2400" b="1" dirty="0" smtClean="0">
                <a:solidFill>
                  <a:schemeClr val="tx1">
                    <a:lumMod val="50000"/>
                    <a:lumOff val="50000"/>
                  </a:schemeClr>
                </a:solidFill>
                <a:latin typeface="+mn-ea"/>
              </a:rPr>
              <a:t>CFD</a:t>
            </a:r>
            <a:r>
              <a:rPr lang="ja-JP" altLang="en-US" sz="2400" b="1" dirty="0" smtClean="0">
                <a:solidFill>
                  <a:schemeClr val="tx1">
                    <a:lumMod val="50000"/>
                    <a:lumOff val="50000"/>
                  </a:schemeClr>
                </a:solidFill>
                <a:latin typeface="+mn-ea"/>
              </a:rPr>
              <a:t>により空気抵抗も低減した</a:t>
            </a:r>
            <a:endParaRPr lang="en-US" altLang="ja-JP" sz="2400" b="1" dirty="0" smtClean="0">
              <a:solidFill>
                <a:schemeClr val="tx1">
                  <a:lumMod val="50000"/>
                  <a:lumOff val="50000"/>
                </a:schemeClr>
              </a:solidFill>
              <a:latin typeface="+mn-ea"/>
            </a:endParaRPr>
          </a:p>
          <a:p>
            <a:pPr eaLnBrk="1" hangingPunct="1">
              <a:lnSpc>
                <a:spcPct val="90000"/>
              </a:lnSpc>
            </a:pPr>
            <a:r>
              <a:rPr lang="ja-JP" altLang="en-US" sz="2800" b="1" dirty="0" smtClean="0">
                <a:solidFill>
                  <a:srgbClr val="0070C0"/>
                </a:solidFill>
                <a:latin typeface="+mn-ea"/>
              </a:rPr>
              <a:t>広い高効率域を持つミツバ・</a:t>
            </a:r>
            <a:r>
              <a:rPr lang="en-US" altLang="ja-JP" sz="2800" b="1" dirty="0" smtClean="0">
                <a:solidFill>
                  <a:srgbClr val="0070C0"/>
                </a:solidFill>
                <a:latin typeface="+mn-ea"/>
              </a:rPr>
              <a:t>DD</a:t>
            </a:r>
            <a:r>
              <a:rPr lang="ja-JP" altLang="en-US" sz="2800" b="1" dirty="0" smtClean="0">
                <a:solidFill>
                  <a:srgbClr val="0070C0"/>
                </a:solidFill>
                <a:latin typeface="+mn-ea"/>
              </a:rPr>
              <a:t>モータ</a:t>
            </a:r>
            <a:r>
              <a:rPr lang="en-US" altLang="ja-JP" sz="2800" b="1" dirty="0">
                <a:solidFill>
                  <a:srgbClr val="0070C0"/>
                </a:solidFill>
                <a:latin typeface="+mn-ea"/>
              </a:rPr>
              <a:t/>
            </a:r>
            <a:br>
              <a:rPr lang="en-US" altLang="ja-JP" sz="2800" b="1" dirty="0">
                <a:solidFill>
                  <a:srgbClr val="0070C0"/>
                </a:solidFill>
                <a:latin typeface="+mn-ea"/>
              </a:rPr>
            </a:br>
            <a:r>
              <a:rPr lang="ja-JP" altLang="en-US" sz="2400" b="1" dirty="0" smtClean="0">
                <a:solidFill>
                  <a:schemeClr val="tx1">
                    <a:lumMod val="50000"/>
                    <a:lumOff val="50000"/>
                  </a:schemeClr>
                </a:solidFill>
                <a:latin typeface="+mn-ea"/>
              </a:rPr>
              <a:t>→高機能コントローラ、アモルファスコア、セラミック軸受けを採用</a:t>
            </a:r>
            <a:endParaRPr lang="en-US" altLang="ja-JP" sz="2400" b="1" dirty="0">
              <a:solidFill>
                <a:schemeClr val="tx1">
                  <a:lumMod val="50000"/>
                  <a:lumOff val="50000"/>
                </a:schemeClr>
              </a:solidFill>
              <a:latin typeface="+mn-ea"/>
            </a:endParaRPr>
          </a:p>
          <a:p>
            <a:pPr eaLnBrk="1" hangingPunct="1">
              <a:lnSpc>
                <a:spcPct val="90000"/>
              </a:lnSpc>
            </a:pPr>
            <a:r>
              <a:rPr lang="ja-JP" altLang="en-US" sz="2800" b="1" dirty="0" smtClean="0">
                <a:solidFill>
                  <a:srgbClr val="0070C0"/>
                </a:solidFill>
                <a:latin typeface="+mn-ea"/>
              </a:rPr>
              <a:t>ミシュラン・ラジアルタイヤ装着</a:t>
            </a:r>
            <a:r>
              <a:rPr lang="en-US" altLang="ja-JP" sz="2800" b="1" dirty="0">
                <a:solidFill>
                  <a:srgbClr val="0070C0"/>
                </a:solidFill>
                <a:latin typeface="+mn-ea"/>
              </a:rPr>
              <a:t/>
            </a:r>
            <a:br>
              <a:rPr lang="en-US" altLang="ja-JP" sz="2800" b="1" dirty="0">
                <a:solidFill>
                  <a:srgbClr val="0070C0"/>
                </a:solidFill>
                <a:latin typeface="+mn-ea"/>
              </a:rPr>
            </a:br>
            <a:r>
              <a:rPr lang="ja-JP" altLang="en-US" sz="2400" b="1" dirty="0">
                <a:solidFill>
                  <a:schemeClr val="tx1">
                    <a:lumMod val="50000"/>
                    <a:lumOff val="50000"/>
                  </a:schemeClr>
                </a:solidFill>
                <a:latin typeface="+mn-ea"/>
              </a:rPr>
              <a:t>→</a:t>
            </a:r>
            <a:r>
              <a:rPr lang="en-US" altLang="ja-JP" sz="2400" b="1" dirty="0" err="1">
                <a:solidFill>
                  <a:schemeClr val="tx1">
                    <a:lumMod val="50000"/>
                    <a:lumOff val="50000"/>
                  </a:schemeClr>
                </a:solidFill>
                <a:latin typeface="+mn-ea"/>
              </a:rPr>
              <a:t>Twente</a:t>
            </a:r>
            <a:r>
              <a:rPr lang="ja-JP" altLang="en-US" sz="2400" b="1" dirty="0">
                <a:solidFill>
                  <a:schemeClr val="tx1">
                    <a:lumMod val="50000"/>
                    <a:lumOff val="50000"/>
                  </a:schemeClr>
                </a:solidFill>
                <a:latin typeface="+mn-ea"/>
              </a:rPr>
              <a:t>大学（オランダ</a:t>
            </a:r>
            <a:r>
              <a:rPr lang="ja-JP" altLang="en-US" sz="2400" b="1" dirty="0" smtClean="0">
                <a:solidFill>
                  <a:schemeClr val="tx1">
                    <a:lumMod val="50000"/>
                    <a:lumOff val="50000"/>
                  </a:schemeClr>
                </a:solidFill>
                <a:latin typeface="+mn-ea"/>
              </a:rPr>
              <a:t>）の</a:t>
            </a:r>
            <a:r>
              <a:rPr lang="en-US" altLang="ja-JP" sz="2400" b="1" dirty="0" smtClean="0">
                <a:solidFill>
                  <a:schemeClr val="tx1">
                    <a:lumMod val="50000"/>
                    <a:lumOff val="50000"/>
                  </a:schemeClr>
                </a:solidFill>
                <a:latin typeface="+mn-ea"/>
              </a:rPr>
              <a:t>5</a:t>
            </a:r>
            <a:r>
              <a:rPr lang="ja-JP" altLang="en-US" sz="2400" b="1" dirty="0">
                <a:solidFill>
                  <a:schemeClr val="tx1">
                    <a:lumMod val="50000"/>
                    <a:lumOff val="50000"/>
                  </a:schemeClr>
                </a:solidFill>
                <a:latin typeface="+mn-ea"/>
              </a:rPr>
              <a:t>位、</a:t>
            </a:r>
            <a:r>
              <a:rPr lang="en-US" altLang="ja-JP" sz="2400" b="1" dirty="0">
                <a:solidFill>
                  <a:schemeClr val="tx1">
                    <a:lumMod val="50000"/>
                    <a:lumOff val="50000"/>
                  </a:schemeClr>
                </a:solidFill>
                <a:latin typeface="+mn-ea"/>
              </a:rPr>
              <a:t>Team OKINAWA</a:t>
            </a:r>
            <a:r>
              <a:rPr lang="ja-JP" altLang="en-US" sz="2400" b="1" dirty="0">
                <a:solidFill>
                  <a:schemeClr val="tx1">
                    <a:lumMod val="50000"/>
                    <a:lumOff val="50000"/>
                  </a:schemeClr>
                </a:solidFill>
                <a:latin typeface="+mn-ea"/>
              </a:rPr>
              <a:t>の</a:t>
            </a:r>
            <a:r>
              <a:rPr lang="en-US" altLang="ja-JP" sz="2400" b="1" dirty="0" smtClean="0">
                <a:solidFill>
                  <a:schemeClr val="tx1">
                    <a:lumMod val="50000"/>
                    <a:lumOff val="50000"/>
                  </a:schemeClr>
                </a:solidFill>
                <a:latin typeface="+mn-ea"/>
              </a:rPr>
              <a:t>13</a:t>
            </a:r>
            <a:r>
              <a:rPr lang="ja-JP" altLang="en-US" sz="2400" b="1" dirty="0" smtClean="0">
                <a:solidFill>
                  <a:schemeClr val="tx1">
                    <a:lumMod val="50000"/>
                    <a:lumOff val="50000"/>
                  </a:schemeClr>
                </a:solidFill>
                <a:latin typeface="+mn-ea"/>
              </a:rPr>
              <a:t>位など</a:t>
            </a:r>
            <a:endParaRPr lang="en-US" altLang="ja-JP" sz="2400" b="1" dirty="0" smtClean="0">
              <a:solidFill>
                <a:schemeClr val="tx1">
                  <a:lumMod val="50000"/>
                  <a:lumOff val="50000"/>
                </a:schemeClr>
              </a:solidFill>
              <a:latin typeface="+mn-ea"/>
            </a:endParaRPr>
          </a:p>
          <a:p>
            <a:pPr eaLnBrk="1" hangingPunct="1">
              <a:lnSpc>
                <a:spcPct val="90000"/>
              </a:lnSpc>
            </a:pPr>
            <a:r>
              <a:rPr lang="ja-JP" altLang="en-US" sz="2800" b="1" dirty="0" smtClean="0">
                <a:solidFill>
                  <a:srgbClr val="0070C0"/>
                </a:solidFill>
                <a:latin typeface="+mn-ea"/>
              </a:rPr>
              <a:t>衛星</a:t>
            </a:r>
            <a:r>
              <a:rPr lang="ja-JP" altLang="en-US" sz="2800" b="1" dirty="0">
                <a:solidFill>
                  <a:srgbClr val="0070C0"/>
                </a:solidFill>
                <a:latin typeface="+mn-ea"/>
              </a:rPr>
              <a:t>利用によるエネルギーマネジメント技術</a:t>
            </a:r>
            <a:r>
              <a:rPr lang="en-US" altLang="ja-JP" sz="2800" b="1" dirty="0">
                <a:solidFill>
                  <a:srgbClr val="0070C0"/>
                </a:solidFill>
                <a:latin typeface="+mn-ea"/>
              </a:rPr>
              <a:t/>
            </a:r>
            <a:br>
              <a:rPr lang="en-US" altLang="ja-JP" sz="2800" b="1" dirty="0">
                <a:solidFill>
                  <a:srgbClr val="0070C0"/>
                </a:solidFill>
                <a:latin typeface="+mn-ea"/>
              </a:rPr>
            </a:br>
            <a:r>
              <a:rPr lang="ja-JP" altLang="en-US" sz="2400" b="1" dirty="0">
                <a:solidFill>
                  <a:schemeClr val="tx1">
                    <a:lumMod val="50000"/>
                    <a:lumOff val="50000"/>
                  </a:schemeClr>
                </a:solidFill>
                <a:latin typeface="+mn-ea"/>
              </a:rPr>
              <a:t>→衛星画像や衛星通信技術を駆使した発電量予測が優れていた</a:t>
            </a:r>
            <a:endParaRPr lang="en-US" altLang="ja-JP" sz="2400" b="1" dirty="0">
              <a:solidFill>
                <a:schemeClr val="tx1">
                  <a:lumMod val="50000"/>
                  <a:lumOff val="50000"/>
                </a:schemeClr>
              </a:solidFill>
              <a:latin typeface="+mn-ea"/>
            </a:endParaRPr>
          </a:p>
          <a:p>
            <a:pPr eaLnBrk="1" hangingPunct="1">
              <a:lnSpc>
                <a:spcPct val="90000"/>
              </a:lnSpc>
            </a:pPr>
            <a:r>
              <a:rPr lang="ja-JP" altLang="en-US" sz="2800" b="1" dirty="0">
                <a:solidFill>
                  <a:srgbClr val="0070C0"/>
                </a:solidFill>
                <a:latin typeface="+mn-ea"/>
              </a:rPr>
              <a:t>パナソニック・</a:t>
            </a:r>
            <a:r>
              <a:rPr lang="ja-JP" altLang="en-US" sz="2800" b="1" dirty="0" smtClean="0">
                <a:solidFill>
                  <a:srgbClr val="0070C0"/>
                </a:solidFill>
                <a:latin typeface="+mn-ea"/>
              </a:rPr>
              <a:t>リチウムイオンバッテリ</a:t>
            </a:r>
            <a:r>
              <a:rPr lang="en-US" altLang="ja-JP" sz="2800" b="1" dirty="0">
                <a:solidFill>
                  <a:srgbClr val="0070C0"/>
                </a:solidFill>
                <a:latin typeface="+mn-ea"/>
              </a:rPr>
              <a:t/>
            </a:r>
            <a:br>
              <a:rPr lang="en-US" altLang="ja-JP" sz="2800" b="1" dirty="0">
                <a:solidFill>
                  <a:srgbClr val="0070C0"/>
                </a:solidFill>
                <a:latin typeface="+mn-ea"/>
              </a:rPr>
            </a:br>
            <a:r>
              <a:rPr lang="ja-JP" altLang="en-US" sz="2400" b="1" dirty="0" smtClean="0">
                <a:solidFill>
                  <a:schemeClr val="tx1">
                    <a:lumMod val="50000"/>
                    <a:lumOff val="50000"/>
                  </a:schemeClr>
                </a:solidFill>
                <a:latin typeface="+mn-ea"/>
              </a:rPr>
              <a:t>→繰り返しの利用で使いこなすことができた</a:t>
            </a:r>
            <a:r>
              <a:rPr lang="en-US" altLang="ja-JP" sz="2400" b="1" dirty="0">
                <a:solidFill>
                  <a:schemeClr val="tx1">
                    <a:lumMod val="50000"/>
                    <a:lumOff val="50000"/>
                  </a:schemeClr>
                </a:solidFill>
                <a:latin typeface="+mn-ea"/>
              </a:rPr>
              <a:t/>
            </a:r>
            <a:br>
              <a:rPr lang="en-US" altLang="ja-JP" sz="2400" b="1" dirty="0">
                <a:solidFill>
                  <a:schemeClr val="tx1">
                    <a:lumMod val="50000"/>
                    <a:lumOff val="50000"/>
                  </a:schemeClr>
                </a:solidFill>
                <a:latin typeface="+mn-ea"/>
              </a:rPr>
            </a:br>
            <a:endParaRPr lang="en-US" altLang="ja-JP" sz="2400" b="1" dirty="0">
              <a:solidFill>
                <a:schemeClr val="tx1">
                  <a:lumMod val="50000"/>
                  <a:lumOff val="50000"/>
                </a:schemeClr>
              </a:solidFill>
              <a:latin typeface="+mn-ea"/>
            </a:endParaRPr>
          </a:p>
          <a:p>
            <a:pPr marL="0" indent="0" eaLnBrk="1" hangingPunct="1">
              <a:lnSpc>
                <a:spcPct val="90000"/>
              </a:lnSpc>
              <a:buNone/>
            </a:pPr>
            <a:endParaRPr lang="ja-JP" altLang="en-US" sz="2400" b="1" dirty="0">
              <a:latin typeface="+mn-ea"/>
            </a:endParaRPr>
          </a:p>
        </p:txBody>
      </p:sp>
      <p:sp>
        <p:nvSpPr>
          <p:cNvPr id="20" name="正方形/長方形 19"/>
          <p:cNvSpPr/>
          <p:nvPr/>
        </p:nvSpPr>
        <p:spPr>
          <a:xfrm>
            <a:off x="611560" y="316987"/>
            <a:ext cx="6028749" cy="707886"/>
          </a:xfrm>
          <a:prstGeom prst="rect">
            <a:avLst/>
          </a:prstGeom>
          <a:noFill/>
        </p:spPr>
        <p:txBody>
          <a:bodyPr wrap="square">
            <a:spAutoFit/>
          </a:bodyPr>
          <a:lstStyle/>
          <a:p>
            <a:pPr algn="ctr" fontAlgn="auto">
              <a:spcBef>
                <a:spcPts val="0"/>
              </a:spcBef>
              <a:spcAft>
                <a:spcPts val="0"/>
              </a:spcAft>
              <a:defRPr/>
            </a:pPr>
            <a:r>
              <a:rPr lang="en-US" altLang="ja-JP"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Tokai Challenger</a:t>
            </a:r>
            <a:r>
              <a:rPr lang="ja-JP" altLang="en-US"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の勝因</a:t>
            </a:r>
            <a:endParaRPr lang="en-US" altLang="ja-JP"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Tree>
    <p:extLst>
      <p:ext uri="{BB962C8B-B14F-4D97-AF65-F5344CB8AC3E}">
        <p14:creationId xmlns:p14="http://schemas.microsoft.com/office/powerpoint/2010/main" val="1812494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179512" y="316987"/>
            <a:ext cx="8964488" cy="646331"/>
          </a:xfrm>
          <a:prstGeom prst="rect">
            <a:avLst/>
          </a:prstGeom>
          <a:noFill/>
        </p:spPr>
        <p:txBody>
          <a:bodyPr wrap="square">
            <a:spAutoFit/>
          </a:bodyPr>
          <a:lstStyle/>
          <a:p>
            <a:pPr algn="ctr" fontAlgn="auto">
              <a:spcBef>
                <a:spcPts val="0"/>
              </a:spcBef>
              <a:spcAft>
                <a:spcPts val="0"/>
              </a:spcAft>
              <a:defRPr/>
            </a:pPr>
            <a:r>
              <a:rPr lang="ja-JP"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上位チームの主要部品構成</a:t>
            </a:r>
            <a:r>
              <a:rPr lang="ja-JP"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（東海大学ソーラーカーチーム調査）</a:t>
            </a:r>
            <a:endParaRPr lang="en-US"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069666653"/>
              </p:ext>
            </p:extLst>
          </p:nvPr>
        </p:nvGraphicFramePr>
        <p:xfrm>
          <a:off x="179512" y="1250776"/>
          <a:ext cx="8856984" cy="5562600"/>
        </p:xfrm>
        <a:graphic>
          <a:graphicData uri="http://schemas.openxmlformats.org/drawingml/2006/table">
            <a:tbl>
              <a:tblPr firstRow="1" bandRow="1">
                <a:tableStyleId>{5C22544A-7EE6-4342-B048-85BDC9FD1C3A}</a:tableStyleId>
              </a:tblPr>
              <a:tblGrid>
                <a:gridCol w="432048"/>
                <a:gridCol w="2664296"/>
                <a:gridCol w="1152128"/>
                <a:gridCol w="1584176"/>
                <a:gridCol w="1440160"/>
                <a:gridCol w="1584176"/>
              </a:tblGrid>
              <a:tr h="370840">
                <a:tc>
                  <a:txBody>
                    <a:bodyPr/>
                    <a:lstStyle/>
                    <a:p>
                      <a:r>
                        <a:rPr kumimoji="1" lang="en-US" altLang="ja-JP" b="1" dirty="0" smtClean="0"/>
                        <a:t>P.</a:t>
                      </a:r>
                      <a:endParaRPr kumimoji="1" lang="ja-JP" altLang="en-US" b="1" dirty="0"/>
                    </a:p>
                  </a:txBody>
                  <a:tcPr/>
                </a:tc>
                <a:tc>
                  <a:txBody>
                    <a:bodyPr/>
                    <a:lstStyle/>
                    <a:p>
                      <a:r>
                        <a:rPr kumimoji="1" lang="en-US" altLang="ja-JP" b="1" dirty="0" smtClean="0"/>
                        <a:t>Team</a:t>
                      </a:r>
                      <a:endParaRPr kumimoji="1" lang="ja-JP" altLang="en-US" b="1" dirty="0"/>
                    </a:p>
                  </a:txBody>
                  <a:tcPr/>
                </a:tc>
                <a:tc>
                  <a:txBody>
                    <a:bodyPr/>
                    <a:lstStyle/>
                    <a:p>
                      <a:r>
                        <a:rPr kumimoji="1" lang="en-US" altLang="ja-JP" b="1" dirty="0" smtClean="0"/>
                        <a:t>Solar Cell</a:t>
                      </a:r>
                      <a:endParaRPr kumimoji="1" lang="ja-JP" altLang="en-US" b="1" dirty="0"/>
                    </a:p>
                  </a:txBody>
                  <a:tcPr/>
                </a:tc>
                <a:tc>
                  <a:txBody>
                    <a:bodyPr/>
                    <a:lstStyle/>
                    <a:p>
                      <a:r>
                        <a:rPr kumimoji="1" lang="en-US" altLang="ja-JP" b="1" dirty="0" smtClean="0"/>
                        <a:t>Li-ion</a:t>
                      </a:r>
                      <a:r>
                        <a:rPr kumimoji="1" lang="en-US" altLang="ja-JP" b="1" baseline="0" dirty="0" smtClean="0"/>
                        <a:t> </a:t>
                      </a:r>
                      <a:r>
                        <a:rPr kumimoji="1" lang="en-US" altLang="ja-JP" b="1" dirty="0" smtClean="0"/>
                        <a:t>Battery</a:t>
                      </a:r>
                      <a:endParaRPr kumimoji="1" lang="ja-JP" altLang="en-US" b="1" dirty="0"/>
                    </a:p>
                  </a:txBody>
                  <a:tcPr/>
                </a:tc>
                <a:tc>
                  <a:txBody>
                    <a:bodyPr/>
                    <a:lstStyle/>
                    <a:p>
                      <a:r>
                        <a:rPr kumimoji="1" lang="en-US" altLang="ja-JP" b="1" dirty="0" err="1" smtClean="0"/>
                        <a:t>Tyre</a:t>
                      </a:r>
                      <a:endParaRPr kumimoji="1" lang="ja-JP" altLang="en-US" b="1" dirty="0"/>
                    </a:p>
                  </a:txBody>
                  <a:tcPr/>
                </a:tc>
                <a:tc>
                  <a:txBody>
                    <a:bodyPr/>
                    <a:lstStyle/>
                    <a:p>
                      <a:r>
                        <a:rPr kumimoji="1" lang="en-US" altLang="ja-JP" b="1" dirty="0" smtClean="0"/>
                        <a:t>Motor</a:t>
                      </a:r>
                      <a:endParaRPr kumimoji="1" lang="ja-JP" altLang="en-US" b="1" dirty="0"/>
                    </a:p>
                  </a:txBody>
                  <a:tcPr/>
                </a:tc>
              </a:tr>
              <a:tr h="370840">
                <a:tc>
                  <a:txBody>
                    <a:bodyPr/>
                    <a:lstStyle/>
                    <a:p>
                      <a:r>
                        <a:rPr kumimoji="1" lang="en-US" altLang="ja-JP" b="1" dirty="0" smtClean="0"/>
                        <a:t>1</a:t>
                      </a:r>
                      <a:endParaRPr kumimoji="1" lang="ja-JP" altLang="en-US" b="1" dirty="0"/>
                    </a:p>
                  </a:txBody>
                  <a:tcPr/>
                </a:tc>
                <a:tc>
                  <a:txBody>
                    <a:bodyPr/>
                    <a:lstStyle/>
                    <a:p>
                      <a:r>
                        <a:rPr kumimoji="1" lang="en-US" altLang="ja-JP" b="1" dirty="0" smtClean="0"/>
                        <a:t>Tokai University</a:t>
                      </a:r>
                      <a:endParaRPr kumimoji="1" lang="ja-JP" altLang="en-US" b="1" dirty="0"/>
                    </a:p>
                  </a:txBody>
                  <a:tcPr/>
                </a:tc>
                <a:tc>
                  <a:txBody>
                    <a:bodyPr/>
                    <a:lstStyle/>
                    <a:p>
                      <a:r>
                        <a:rPr kumimoji="1" lang="en-US" altLang="ja-JP" b="1" dirty="0" smtClean="0">
                          <a:solidFill>
                            <a:srgbClr val="0000FF"/>
                          </a:solidFill>
                        </a:rPr>
                        <a:t>Panasonic</a:t>
                      </a:r>
                      <a:endParaRPr kumimoji="1" lang="ja-JP" altLang="en-US" b="1" dirty="0">
                        <a:solidFill>
                          <a:srgbClr val="0000FF"/>
                        </a:solidFill>
                      </a:endParaRPr>
                    </a:p>
                  </a:txBody>
                  <a:tcPr/>
                </a:tc>
                <a:tc>
                  <a:txBody>
                    <a:bodyPr/>
                    <a:lstStyle/>
                    <a:p>
                      <a:r>
                        <a:rPr kumimoji="1" lang="en-US" altLang="ja-JP" b="1" dirty="0" smtClean="0">
                          <a:solidFill>
                            <a:srgbClr val="0000FF"/>
                          </a:solidFill>
                        </a:rPr>
                        <a:t>Panasonic</a:t>
                      </a:r>
                      <a:endParaRPr kumimoji="1" lang="ja-JP" altLang="en-US" b="1" dirty="0">
                        <a:solidFill>
                          <a:srgbClr val="0000FF"/>
                        </a:solidFill>
                      </a:endParaRPr>
                    </a:p>
                  </a:txBody>
                  <a:tcPr/>
                </a:tc>
                <a:tc>
                  <a:txBody>
                    <a:bodyPr/>
                    <a:lstStyle/>
                    <a:p>
                      <a:r>
                        <a:rPr kumimoji="1" lang="en-US" altLang="ja-JP" b="1" dirty="0" smtClean="0">
                          <a:solidFill>
                            <a:srgbClr val="0000FF"/>
                          </a:solidFill>
                        </a:rPr>
                        <a:t>Michelin</a:t>
                      </a:r>
                      <a:endParaRPr kumimoji="1" lang="ja-JP" altLang="en-US" b="1" dirty="0">
                        <a:solidFill>
                          <a:srgbClr val="0000FF"/>
                        </a:solidFill>
                      </a:endParaRPr>
                    </a:p>
                  </a:txBody>
                  <a:tcPr/>
                </a:tc>
                <a:tc>
                  <a:txBody>
                    <a:bodyPr/>
                    <a:lstStyle/>
                    <a:p>
                      <a:r>
                        <a:rPr kumimoji="1" lang="en-US" altLang="ja-JP" b="1" dirty="0" smtClean="0">
                          <a:solidFill>
                            <a:srgbClr val="0000FF"/>
                          </a:solidFill>
                        </a:rPr>
                        <a:t>Mitsuba</a:t>
                      </a:r>
                      <a:endParaRPr kumimoji="1" lang="ja-JP" altLang="en-US" b="1" dirty="0">
                        <a:solidFill>
                          <a:srgbClr val="0000FF"/>
                        </a:solidFill>
                      </a:endParaRPr>
                    </a:p>
                  </a:txBody>
                  <a:tcPr/>
                </a:tc>
              </a:tr>
              <a:tr h="370840">
                <a:tc>
                  <a:txBody>
                    <a:bodyPr/>
                    <a:lstStyle/>
                    <a:p>
                      <a:r>
                        <a:rPr kumimoji="1" lang="en-US" altLang="ja-JP" b="1" dirty="0" smtClean="0"/>
                        <a:t>2</a:t>
                      </a:r>
                      <a:endParaRPr kumimoji="1" lang="ja-JP" altLang="en-US" b="1" dirty="0"/>
                    </a:p>
                  </a:txBody>
                  <a:tcPr/>
                </a:tc>
                <a:tc>
                  <a:txBody>
                    <a:bodyPr/>
                    <a:lstStyle/>
                    <a:p>
                      <a:r>
                        <a:rPr kumimoji="1" lang="en-US" altLang="ja-JP" b="1" dirty="0" err="1" smtClean="0"/>
                        <a:t>Nuon</a:t>
                      </a:r>
                      <a:r>
                        <a:rPr kumimoji="1" lang="en-US" altLang="ja-JP" b="1" dirty="0" smtClean="0"/>
                        <a:t> Solar Team</a:t>
                      </a:r>
                      <a:endParaRPr kumimoji="1" lang="ja-JP" altLang="en-US" b="1" dirty="0"/>
                    </a:p>
                  </a:txBody>
                  <a:tcPr/>
                </a:tc>
                <a:tc>
                  <a:txBody>
                    <a:bodyPr/>
                    <a:lstStyle/>
                    <a:p>
                      <a:r>
                        <a:rPr kumimoji="1" lang="en-US" altLang="ja-JP" b="0" dirty="0" err="1" smtClean="0"/>
                        <a:t>SunPower</a:t>
                      </a:r>
                      <a:endParaRPr kumimoji="1" lang="ja-JP" altLang="en-US" b="0" dirty="0"/>
                    </a:p>
                  </a:txBody>
                  <a:tcPr/>
                </a:tc>
                <a:tc>
                  <a:txBody>
                    <a:bodyPr/>
                    <a:lstStyle/>
                    <a:p>
                      <a:r>
                        <a:rPr kumimoji="1" lang="en-US" altLang="ja-JP" b="1" dirty="0" smtClean="0">
                          <a:solidFill>
                            <a:srgbClr val="0000FF"/>
                          </a:solidFill>
                        </a:rPr>
                        <a:t>Panasonic</a:t>
                      </a:r>
                      <a:endParaRPr kumimoji="1" lang="ja-JP" altLang="en-US" b="1" dirty="0">
                        <a:solidFill>
                          <a:srgbClr val="0000FF"/>
                        </a:solidFill>
                      </a:endParaRPr>
                    </a:p>
                  </a:txBody>
                  <a:tcPr/>
                </a:tc>
                <a:tc>
                  <a:txBody>
                    <a:bodyPr/>
                    <a:lstStyle/>
                    <a:p>
                      <a:r>
                        <a:rPr kumimoji="1" lang="en-US" altLang="ja-JP" b="1" dirty="0" smtClean="0">
                          <a:solidFill>
                            <a:srgbClr val="0000FF"/>
                          </a:solidFill>
                        </a:rPr>
                        <a:t>Michelin</a:t>
                      </a:r>
                      <a:endParaRPr kumimoji="1" lang="ja-JP" altLang="en-US" b="1" dirty="0">
                        <a:solidFill>
                          <a:srgbClr val="0000FF"/>
                        </a:solidFill>
                      </a:endParaRPr>
                    </a:p>
                  </a:txBody>
                  <a:tcPr/>
                </a:tc>
                <a:tc>
                  <a:txBody>
                    <a:bodyPr/>
                    <a:lstStyle/>
                    <a:p>
                      <a:r>
                        <a:rPr kumimoji="1" lang="en-US" altLang="ja-JP" b="0" dirty="0" smtClean="0"/>
                        <a:t>CSIRO</a:t>
                      </a:r>
                      <a:endParaRPr kumimoji="1" lang="ja-JP" altLang="en-US" b="0" dirty="0"/>
                    </a:p>
                  </a:txBody>
                  <a:tcPr/>
                </a:tc>
              </a:tr>
              <a:tr h="370840">
                <a:tc>
                  <a:txBody>
                    <a:bodyPr/>
                    <a:lstStyle/>
                    <a:p>
                      <a:r>
                        <a:rPr kumimoji="1" lang="en-US" altLang="ja-JP" b="1" dirty="0" smtClean="0"/>
                        <a:t>3</a:t>
                      </a:r>
                      <a:endParaRPr kumimoji="1" lang="ja-JP" altLang="en-US" b="1" dirty="0"/>
                    </a:p>
                  </a:txBody>
                  <a:tcPr/>
                </a:tc>
                <a:tc>
                  <a:txBody>
                    <a:bodyPr/>
                    <a:lstStyle/>
                    <a:p>
                      <a:r>
                        <a:rPr kumimoji="1" lang="en-US" altLang="ja-JP" sz="1700" b="1" dirty="0" smtClean="0"/>
                        <a:t>University</a:t>
                      </a:r>
                      <a:r>
                        <a:rPr kumimoji="1" lang="en-US" altLang="ja-JP" sz="1700" b="1" baseline="0" dirty="0" smtClean="0"/>
                        <a:t> of </a:t>
                      </a:r>
                      <a:r>
                        <a:rPr kumimoji="1" lang="en-US" altLang="ja-JP" sz="1700" b="1" dirty="0" smtClean="0"/>
                        <a:t>Michigan</a:t>
                      </a:r>
                      <a:endParaRPr kumimoji="1" lang="ja-JP" altLang="en-US" sz="17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err="1" smtClean="0"/>
                        <a:t>SunPower</a:t>
                      </a:r>
                      <a:endParaRPr kumimoji="1" lang="ja-JP" altLang="en-US" b="0" dirty="0"/>
                    </a:p>
                  </a:txBody>
                  <a:tcPr/>
                </a:tc>
                <a:tc>
                  <a:txBody>
                    <a:bodyPr/>
                    <a:lstStyle/>
                    <a:p>
                      <a:r>
                        <a:rPr kumimoji="1" lang="en-US" altLang="ja-JP" b="1" dirty="0" smtClean="0">
                          <a:solidFill>
                            <a:srgbClr val="0000FF"/>
                          </a:solidFill>
                        </a:rPr>
                        <a:t>Panasonic</a:t>
                      </a:r>
                      <a:endParaRPr kumimoji="1" lang="ja-JP" altLang="en-US" b="1" dirty="0">
                        <a:solidFill>
                          <a:srgbClr val="0000FF"/>
                        </a:solidFill>
                      </a:endParaRPr>
                    </a:p>
                  </a:txBody>
                  <a:tcPr/>
                </a:tc>
                <a:tc>
                  <a:txBody>
                    <a:bodyPr/>
                    <a:lstStyle/>
                    <a:p>
                      <a:r>
                        <a:rPr kumimoji="1" lang="en-US" altLang="ja-JP" b="1" dirty="0" smtClean="0">
                          <a:solidFill>
                            <a:srgbClr val="0000FF"/>
                          </a:solidFill>
                        </a:rPr>
                        <a:t>Michelin</a:t>
                      </a:r>
                      <a:endParaRPr kumimoji="1" lang="ja-JP" altLang="en-US"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smtClean="0"/>
                        <a:t>CSIRO</a:t>
                      </a:r>
                      <a:endParaRPr kumimoji="1" lang="ja-JP" altLang="en-US" b="0" dirty="0" smtClean="0"/>
                    </a:p>
                  </a:txBody>
                  <a:tcPr/>
                </a:tc>
              </a:tr>
              <a:tr h="370840">
                <a:tc>
                  <a:txBody>
                    <a:bodyPr/>
                    <a:lstStyle/>
                    <a:p>
                      <a:r>
                        <a:rPr kumimoji="1" lang="en-US" altLang="ja-JP" b="1" dirty="0" smtClean="0"/>
                        <a:t>4</a:t>
                      </a:r>
                      <a:endParaRPr kumimoji="1" lang="ja-JP" altLang="en-US" b="1" dirty="0"/>
                    </a:p>
                  </a:txBody>
                  <a:tcPr/>
                </a:tc>
                <a:tc>
                  <a:txBody>
                    <a:bodyPr/>
                    <a:lstStyle/>
                    <a:p>
                      <a:r>
                        <a:rPr kumimoji="1" lang="en-US" altLang="ja-JP" b="1" dirty="0" err="1" smtClean="0"/>
                        <a:t>Ashiya</a:t>
                      </a:r>
                      <a:r>
                        <a:rPr kumimoji="1" lang="ja-JP" altLang="en-US" b="1" baseline="0" dirty="0" smtClean="0"/>
                        <a:t> </a:t>
                      </a:r>
                      <a:r>
                        <a:rPr kumimoji="1" lang="en-US" altLang="ja-JP" b="1" baseline="0" dirty="0" smtClean="0"/>
                        <a:t>University</a:t>
                      </a:r>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err="1" smtClean="0"/>
                        <a:t>SunPower</a:t>
                      </a:r>
                      <a:endParaRPr kumimoji="1" lang="ja-JP" altLang="en-US" b="0" dirty="0"/>
                    </a:p>
                  </a:txBody>
                  <a:tcPr/>
                </a:tc>
                <a:tc>
                  <a:txBody>
                    <a:bodyPr/>
                    <a:lstStyle/>
                    <a:p>
                      <a:r>
                        <a:rPr kumimoji="1" lang="en-US" altLang="ja-JP" b="0" dirty="0" smtClean="0"/>
                        <a:t>GEB</a:t>
                      </a:r>
                      <a:endParaRPr kumimoji="1" lang="ja-JP" altLang="en-US" b="0" dirty="0"/>
                    </a:p>
                  </a:txBody>
                  <a:tcPr/>
                </a:tc>
                <a:tc>
                  <a:txBody>
                    <a:bodyPr/>
                    <a:lstStyle/>
                    <a:p>
                      <a:r>
                        <a:rPr kumimoji="1" lang="en-US" altLang="ja-JP" b="0" dirty="0" smtClean="0"/>
                        <a:t>Schwartz etc.</a:t>
                      </a:r>
                      <a:endParaRPr kumimoji="1" lang="ja-JP" altLang="en-US" b="0" dirty="0"/>
                    </a:p>
                  </a:txBody>
                  <a:tcPr/>
                </a:tc>
                <a:tc>
                  <a:txBody>
                    <a:bodyPr/>
                    <a:lstStyle/>
                    <a:p>
                      <a:r>
                        <a:rPr kumimoji="1" lang="en-US" altLang="ja-JP" b="1" dirty="0" smtClean="0">
                          <a:solidFill>
                            <a:srgbClr val="0000FF"/>
                          </a:solidFill>
                        </a:rPr>
                        <a:t>Mitsuba</a:t>
                      </a:r>
                      <a:endParaRPr kumimoji="1" lang="ja-JP" altLang="en-US" b="1" dirty="0">
                        <a:solidFill>
                          <a:srgbClr val="0000FF"/>
                        </a:solidFill>
                      </a:endParaRPr>
                    </a:p>
                  </a:txBody>
                  <a:tcPr/>
                </a:tc>
              </a:tr>
              <a:tr h="370840">
                <a:tc>
                  <a:txBody>
                    <a:bodyPr/>
                    <a:lstStyle/>
                    <a:p>
                      <a:r>
                        <a:rPr kumimoji="1" lang="en-US" altLang="ja-JP" b="1" dirty="0" smtClean="0"/>
                        <a:t>5</a:t>
                      </a:r>
                      <a:endParaRPr kumimoji="1" lang="ja-JP" altLang="en-US" b="1" dirty="0"/>
                    </a:p>
                  </a:txBody>
                  <a:tcPr/>
                </a:tc>
                <a:tc>
                  <a:txBody>
                    <a:bodyPr/>
                    <a:lstStyle/>
                    <a:p>
                      <a:r>
                        <a:rPr kumimoji="1" lang="en-US" altLang="ja-JP" b="1" dirty="0" err="1" smtClean="0"/>
                        <a:t>Twente</a:t>
                      </a:r>
                      <a:r>
                        <a:rPr kumimoji="1" lang="en-US" altLang="ja-JP" b="1" dirty="0" smtClean="0"/>
                        <a:t> University</a:t>
                      </a:r>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err="1" smtClean="0"/>
                        <a:t>SunPower</a:t>
                      </a:r>
                      <a:endParaRPr kumimoji="1" lang="ja-JP" altLang="en-US" b="0" dirty="0"/>
                    </a:p>
                  </a:txBody>
                  <a:tcPr/>
                </a:tc>
                <a:tc>
                  <a:txBody>
                    <a:bodyPr/>
                    <a:lstStyle/>
                    <a:p>
                      <a:r>
                        <a:rPr kumimoji="1" lang="en-US" altLang="ja-JP" b="1" dirty="0" smtClean="0">
                          <a:solidFill>
                            <a:srgbClr val="0000FF"/>
                          </a:solidFill>
                        </a:rPr>
                        <a:t>Panasonic</a:t>
                      </a:r>
                      <a:endParaRPr kumimoji="1" lang="ja-JP" altLang="en-US" b="1" dirty="0">
                        <a:solidFill>
                          <a:srgbClr val="0000FF"/>
                        </a:solidFill>
                      </a:endParaRPr>
                    </a:p>
                  </a:txBody>
                  <a:tcPr/>
                </a:tc>
                <a:tc>
                  <a:txBody>
                    <a:bodyPr/>
                    <a:lstStyle/>
                    <a:p>
                      <a:r>
                        <a:rPr kumimoji="1" lang="en-US" altLang="ja-JP" b="1" dirty="0" smtClean="0">
                          <a:solidFill>
                            <a:srgbClr val="0000FF"/>
                          </a:solidFill>
                        </a:rPr>
                        <a:t>Michelin</a:t>
                      </a:r>
                      <a:endParaRPr kumimoji="1" lang="ja-JP" altLang="en-US" b="1" dirty="0">
                        <a:solidFill>
                          <a:srgbClr val="0000FF"/>
                        </a:solidFill>
                      </a:endParaRPr>
                    </a:p>
                  </a:txBody>
                  <a:tcPr/>
                </a:tc>
                <a:tc>
                  <a:txBody>
                    <a:bodyPr/>
                    <a:lstStyle/>
                    <a:p>
                      <a:r>
                        <a:rPr kumimoji="1" lang="en-US" altLang="ja-JP" b="0" dirty="0" err="1" smtClean="0"/>
                        <a:t>Marand</a:t>
                      </a:r>
                      <a:endParaRPr kumimoji="1" lang="ja-JP" altLang="en-US" b="0" dirty="0"/>
                    </a:p>
                  </a:txBody>
                  <a:tcPr/>
                </a:tc>
              </a:tr>
              <a:tr h="370840">
                <a:tc>
                  <a:txBody>
                    <a:bodyPr/>
                    <a:lstStyle/>
                    <a:p>
                      <a:r>
                        <a:rPr kumimoji="1" lang="en-US" altLang="ja-JP" b="1" dirty="0" smtClean="0"/>
                        <a:t>6</a:t>
                      </a:r>
                      <a:endParaRPr kumimoji="1" lang="ja-JP" altLang="en-US" b="1" dirty="0"/>
                    </a:p>
                  </a:txBody>
                  <a:tcPr/>
                </a:tc>
                <a:tc>
                  <a:txBody>
                    <a:bodyPr/>
                    <a:lstStyle/>
                    <a:p>
                      <a:r>
                        <a:rPr kumimoji="1" lang="en-US" altLang="ja-JP" sz="1700" b="1" dirty="0" smtClean="0"/>
                        <a:t>U of New South Wales</a:t>
                      </a:r>
                      <a:endParaRPr kumimoji="1" lang="ja-JP" altLang="en-US" sz="17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err="1" smtClean="0"/>
                        <a:t>SunPower</a:t>
                      </a:r>
                      <a:endParaRPr kumimoji="1" lang="ja-JP" altLang="en-US" b="0" dirty="0"/>
                    </a:p>
                  </a:txBody>
                  <a:tcPr/>
                </a:tc>
                <a:tc>
                  <a:txBody>
                    <a:bodyPr/>
                    <a:lstStyle/>
                    <a:p>
                      <a:r>
                        <a:rPr kumimoji="1" lang="en-US" altLang="ja-JP" b="1" dirty="0" smtClean="0">
                          <a:solidFill>
                            <a:srgbClr val="0000FF"/>
                          </a:solidFill>
                        </a:rPr>
                        <a:t>Panasonic</a:t>
                      </a:r>
                      <a:endParaRPr kumimoji="1" lang="ja-JP" altLang="en-US" b="1" dirty="0">
                        <a:solidFill>
                          <a:srgbClr val="0000FF"/>
                        </a:solidFill>
                      </a:endParaRPr>
                    </a:p>
                  </a:txBody>
                  <a:tcPr/>
                </a:tc>
                <a:tc>
                  <a:txBody>
                    <a:bodyPr/>
                    <a:lstStyle/>
                    <a:p>
                      <a:r>
                        <a:rPr kumimoji="1" lang="en-US" altLang="ja-JP" b="1" dirty="0" smtClean="0">
                          <a:solidFill>
                            <a:srgbClr val="0000FF"/>
                          </a:solidFill>
                        </a:rPr>
                        <a:t>Michelin</a:t>
                      </a:r>
                      <a:endParaRPr kumimoji="1" lang="ja-JP" altLang="en-US" b="1" dirty="0">
                        <a:solidFill>
                          <a:srgbClr val="0000FF"/>
                        </a:solidFill>
                      </a:endParaRPr>
                    </a:p>
                  </a:txBody>
                  <a:tcPr/>
                </a:tc>
                <a:tc>
                  <a:txBody>
                    <a:bodyPr/>
                    <a:lstStyle/>
                    <a:p>
                      <a:r>
                        <a:rPr kumimoji="1" lang="en-US" altLang="ja-JP" b="0" dirty="0" err="1" smtClean="0"/>
                        <a:t>Marand</a:t>
                      </a:r>
                      <a:endParaRPr kumimoji="1" lang="ja-JP" altLang="en-US" b="0" dirty="0"/>
                    </a:p>
                  </a:txBody>
                  <a:tcPr/>
                </a:tc>
              </a:tr>
              <a:tr h="370840">
                <a:tc>
                  <a:txBody>
                    <a:bodyPr/>
                    <a:lstStyle/>
                    <a:p>
                      <a:r>
                        <a:rPr kumimoji="1" lang="en-US" altLang="ja-JP" b="1" dirty="0" smtClean="0"/>
                        <a:t>7</a:t>
                      </a:r>
                      <a:endParaRPr kumimoji="1" lang="ja-JP" altLang="en-US" b="1" dirty="0"/>
                    </a:p>
                  </a:txBody>
                  <a:tcPr/>
                </a:tc>
                <a:tc>
                  <a:txBody>
                    <a:bodyPr/>
                    <a:lstStyle/>
                    <a:p>
                      <a:r>
                        <a:rPr kumimoji="1" lang="en-US" altLang="ja-JP" b="1" dirty="0" smtClean="0"/>
                        <a:t>Aurora</a:t>
                      </a:r>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err="1" smtClean="0"/>
                        <a:t>SunPower</a:t>
                      </a:r>
                      <a:endParaRPr kumimoji="1" lang="ja-JP"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effectLst/>
                        </a:rPr>
                        <a:t>Saehan </a:t>
                      </a:r>
                      <a:r>
                        <a:rPr lang="en-US" altLang="ja-JP" sz="1600" dirty="0" err="1" smtClean="0">
                          <a:effectLst/>
                        </a:rPr>
                        <a:t>Enertech</a:t>
                      </a:r>
                      <a:endParaRPr kumimoji="1" lang="ja-JP" altLang="en-US" sz="1600" b="1"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solidFill>
                            <a:srgbClr val="0000FF"/>
                          </a:solidFill>
                        </a:rPr>
                        <a:t>Michelin?</a:t>
                      </a:r>
                      <a:endParaRPr kumimoji="1" lang="ja-JP" altLang="en-US" b="1" dirty="0" smtClean="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smtClean="0"/>
                        <a:t>CSIRO/</a:t>
                      </a:r>
                      <a:r>
                        <a:rPr kumimoji="1" lang="en-US" altLang="ja-JP" b="0" dirty="0" err="1" smtClean="0"/>
                        <a:t>Marand</a:t>
                      </a:r>
                      <a:endParaRPr kumimoji="1" lang="ja-JP" altLang="en-US" b="0" dirty="0" smtClean="0"/>
                    </a:p>
                  </a:txBody>
                  <a:tcPr/>
                </a:tc>
              </a:tr>
              <a:tr h="370840">
                <a:tc>
                  <a:txBody>
                    <a:bodyPr/>
                    <a:lstStyle/>
                    <a:p>
                      <a:r>
                        <a:rPr kumimoji="1" lang="en-US" altLang="ja-JP" b="1" dirty="0" smtClean="0"/>
                        <a:t>8</a:t>
                      </a:r>
                      <a:endParaRPr kumimoji="1" lang="ja-JP" altLang="en-US" b="1" dirty="0"/>
                    </a:p>
                  </a:txBody>
                  <a:tcPr/>
                </a:tc>
                <a:tc>
                  <a:txBody>
                    <a:bodyPr/>
                    <a:lstStyle/>
                    <a:p>
                      <a:r>
                        <a:rPr kumimoji="1" lang="en-US" altLang="ja-JP" b="1" dirty="0" smtClean="0"/>
                        <a:t>Istanbul University</a:t>
                      </a:r>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err="1" smtClean="0"/>
                        <a:t>SunPower</a:t>
                      </a:r>
                      <a:endParaRPr kumimoji="1" lang="ja-JP"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smtClean="0">
                          <a:solidFill>
                            <a:schemeClr val="tx1"/>
                          </a:solidFill>
                        </a:rPr>
                        <a:t>Li-ion polymer</a:t>
                      </a:r>
                      <a:endParaRPr kumimoji="1" lang="ja-JP" altLang="en-US" b="0" dirty="0" smtClean="0">
                        <a:solidFill>
                          <a:schemeClr val="tx1"/>
                        </a:solidFill>
                      </a:endParaRPr>
                    </a:p>
                  </a:txBody>
                  <a:tcPr/>
                </a:tc>
                <a:tc>
                  <a:txBody>
                    <a:bodyPr/>
                    <a:lstStyle/>
                    <a:p>
                      <a:r>
                        <a:rPr kumimoji="1" lang="en-US" altLang="ja-JP" b="0" dirty="0" smtClean="0"/>
                        <a:t>?</a:t>
                      </a:r>
                      <a:endParaRPr kumimoji="1" lang="ja-JP" altLang="en-US" b="0" dirty="0"/>
                    </a:p>
                  </a:txBody>
                  <a:tcPr/>
                </a:tc>
                <a:tc>
                  <a:txBody>
                    <a:bodyPr/>
                    <a:lstStyle/>
                    <a:p>
                      <a:r>
                        <a:rPr kumimoji="1" lang="en-US" altLang="ja-JP" b="1" dirty="0" smtClean="0">
                          <a:solidFill>
                            <a:srgbClr val="0000FF"/>
                          </a:solidFill>
                        </a:rPr>
                        <a:t>Mitsuba</a:t>
                      </a:r>
                      <a:endParaRPr kumimoji="1" lang="ja-JP" altLang="en-US" b="1" dirty="0">
                        <a:solidFill>
                          <a:srgbClr val="0000FF"/>
                        </a:solidFill>
                      </a:endParaRPr>
                    </a:p>
                  </a:txBody>
                  <a:tcPr/>
                </a:tc>
              </a:tr>
              <a:tr h="370840">
                <a:tc>
                  <a:txBody>
                    <a:bodyPr/>
                    <a:lstStyle/>
                    <a:p>
                      <a:r>
                        <a:rPr kumimoji="1" lang="en-US" altLang="ja-JP" b="1" dirty="0" smtClean="0"/>
                        <a:t>9</a:t>
                      </a:r>
                      <a:endParaRPr kumimoji="1" lang="ja-JP" altLang="en-US" b="1" dirty="0"/>
                    </a:p>
                  </a:txBody>
                  <a:tcPr/>
                </a:tc>
                <a:tc>
                  <a:txBody>
                    <a:bodyPr/>
                    <a:lstStyle/>
                    <a:p>
                      <a:r>
                        <a:rPr kumimoji="1" lang="en-US" altLang="ja-JP" b="1" dirty="0" smtClean="0"/>
                        <a:t>Solar Energy Racers</a:t>
                      </a:r>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err="1" smtClean="0"/>
                        <a:t>SunPower</a:t>
                      </a:r>
                      <a:endParaRPr kumimoji="1" lang="ja-JP"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smtClean="0">
                          <a:solidFill>
                            <a:schemeClr val="tx1"/>
                          </a:solidFill>
                        </a:rPr>
                        <a:t>Li-ion polymer</a:t>
                      </a:r>
                      <a:endParaRPr kumimoji="1" lang="ja-JP" altLang="en-US" b="0" dirty="0" smtClean="0">
                        <a:solidFill>
                          <a:schemeClr val="tx1"/>
                        </a:solidFill>
                      </a:endParaRPr>
                    </a:p>
                  </a:txBody>
                  <a:tcPr/>
                </a:tc>
                <a:tc>
                  <a:txBody>
                    <a:bodyPr/>
                    <a:lstStyle/>
                    <a:p>
                      <a:r>
                        <a:rPr kumimoji="1" lang="en-US" altLang="ja-JP" b="0" dirty="0" smtClean="0"/>
                        <a:t>?</a:t>
                      </a:r>
                      <a:endParaRPr kumimoji="1" lang="ja-JP" altLang="en-US" b="0" dirty="0"/>
                    </a:p>
                  </a:txBody>
                  <a:tcPr/>
                </a:tc>
                <a:tc>
                  <a:txBody>
                    <a:bodyPr/>
                    <a:lstStyle/>
                    <a:p>
                      <a:r>
                        <a:rPr kumimoji="1" lang="en-US" altLang="ja-JP" b="1" dirty="0" smtClean="0">
                          <a:solidFill>
                            <a:srgbClr val="0000FF"/>
                          </a:solidFill>
                        </a:rPr>
                        <a:t>Mitsuba</a:t>
                      </a:r>
                      <a:endParaRPr kumimoji="1" lang="ja-JP" altLang="en-US" b="1" dirty="0">
                        <a:solidFill>
                          <a:srgbClr val="0000FF"/>
                        </a:solidFill>
                      </a:endParaRPr>
                    </a:p>
                  </a:txBody>
                  <a:tcPr/>
                </a:tc>
              </a:tr>
              <a:tr h="370840">
                <a:tc>
                  <a:txBody>
                    <a:bodyPr/>
                    <a:lstStyle/>
                    <a:p>
                      <a:r>
                        <a:rPr kumimoji="1" lang="en-US" altLang="ja-JP" b="1" dirty="0" smtClean="0"/>
                        <a:t>10</a:t>
                      </a:r>
                      <a:endParaRPr kumimoji="1" lang="ja-JP" altLang="en-US" b="1" dirty="0"/>
                    </a:p>
                  </a:txBody>
                  <a:tcPr/>
                </a:tc>
                <a:tc>
                  <a:txBody>
                    <a:bodyPr/>
                    <a:lstStyle/>
                    <a:p>
                      <a:r>
                        <a:rPr kumimoji="1" lang="en-US" altLang="ja-JP" sz="1700" b="1" i="0" u="none" strike="noStrike" kern="1200" baseline="0" dirty="0" smtClean="0">
                          <a:solidFill>
                            <a:schemeClr val="dk1"/>
                          </a:solidFill>
                          <a:latin typeface="+mn-lt"/>
                          <a:ea typeface="+mn-ea"/>
                          <a:cs typeface="+mn-cs"/>
                        </a:rPr>
                        <a:t>Apollo Solar Car Team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err="1" smtClean="0"/>
                        <a:t>SunPower</a:t>
                      </a:r>
                      <a:endParaRPr kumimoji="1" lang="ja-JP"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smtClean="0">
                          <a:solidFill>
                            <a:schemeClr val="tx1"/>
                          </a:solidFill>
                        </a:rPr>
                        <a:t>Li-ion polymer</a:t>
                      </a:r>
                      <a:endParaRPr kumimoji="1" lang="ja-JP" altLang="en-US" b="0" dirty="0" smtClean="0">
                        <a:solidFill>
                          <a:schemeClr val="tx1"/>
                        </a:solidFill>
                      </a:endParaRPr>
                    </a:p>
                  </a:txBody>
                  <a:tcPr/>
                </a:tc>
                <a:tc>
                  <a:txBody>
                    <a:bodyPr/>
                    <a:lstStyle/>
                    <a:p>
                      <a:r>
                        <a:rPr kumimoji="1" lang="en-US" altLang="ja-JP" b="0" dirty="0" smtClean="0"/>
                        <a:t>?</a:t>
                      </a:r>
                      <a:endParaRPr kumimoji="1" lang="ja-JP" altLang="en-US" b="0" dirty="0"/>
                    </a:p>
                  </a:txBody>
                  <a:tcPr/>
                </a:tc>
                <a:tc>
                  <a:txBody>
                    <a:bodyPr/>
                    <a:lstStyle/>
                    <a:p>
                      <a:r>
                        <a:rPr kumimoji="1" lang="en-US" altLang="ja-JP" b="1" dirty="0" smtClean="0">
                          <a:solidFill>
                            <a:srgbClr val="0000FF"/>
                          </a:solidFill>
                        </a:rPr>
                        <a:t>Mitsuba</a:t>
                      </a:r>
                      <a:endParaRPr kumimoji="1" lang="ja-JP" altLang="en-US" b="1" dirty="0">
                        <a:solidFill>
                          <a:srgbClr val="0000FF"/>
                        </a:solidFill>
                      </a:endParaRPr>
                    </a:p>
                  </a:txBody>
                  <a:tcPr/>
                </a:tc>
              </a:tr>
              <a:tr h="370840">
                <a:tc>
                  <a:txBody>
                    <a:bodyPr/>
                    <a:lstStyle/>
                    <a:p>
                      <a:r>
                        <a:rPr kumimoji="1" lang="en-US" altLang="ja-JP" b="1" dirty="0" smtClean="0"/>
                        <a:t>11</a:t>
                      </a:r>
                      <a:endParaRPr kumimoji="1" lang="ja-JP" altLang="en-US" b="1" dirty="0"/>
                    </a:p>
                  </a:txBody>
                  <a:tcPr/>
                </a:tc>
                <a:tc>
                  <a:txBody>
                    <a:bodyPr/>
                    <a:lstStyle/>
                    <a:p>
                      <a:r>
                        <a:rPr kumimoji="1" lang="en-US" altLang="ja-JP" b="1" dirty="0" err="1" smtClean="0"/>
                        <a:t>Umicore</a:t>
                      </a:r>
                      <a:r>
                        <a:rPr kumimoji="1" lang="ja-JP" altLang="en-US" b="1" baseline="0" dirty="0" smtClean="0"/>
                        <a:t> </a:t>
                      </a:r>
                      <a:r>
                        <a:rPr kumimoji="1" lang="en-US" altLang="ja-JP" b="1" baseline="0" dirty="0" smtClean="0"/>
                        <a:t>Solar Team</a:t>
                      </a:r>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err="1" smtClean="0"/>
                        <a:t>Azurspace</a:t>
                      </a:r>
                      <a:endParaRPr kumimoji="1" lang="ja-JP"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smtClean="0">
                          <a:solidFill>
                            <a:schemeClr val="tx1"/>
                          </a:solidFill>
                        </a:rPr>
                        <a:t>Li-ion polymer</a:t>
                      </a:r>
                      <a:endParaRPr kumimoji="1" lang="ja-JP" altLang="en-US" b="0" dirty="0" smtClean="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solidFill>
                            <a:srgbClr val="0000FF"/>
                          </a:solidFill>
                        </a:rPr>
                        <a:t>Michelin</a:t>
                      </a:r>
                      <a:endParaRPr kumimoji="1" lang="ja-JP" altLang="en-US" b="1" dirty="0" smtClean="0">
                        <a:solidFill>
                          <a:srgbClr val="0000FF"/>
                        </a:solidFill>
                      </a:endParaRPr>
                    </a:p>
                  </a:txBody>
                  <a:tcPr/>
                </a:tc>
                <a:tc>
                  <a:txBody>
                    <a:bodyPr/>
                    <a:lstStyle/>
                    <a:p>
                      <a:r>
                        <a:rPr kumimoji="1" lang="en-US" altLang="ja-JP" b="0" dirty="0" smtClean="0"/>
                        <a:t>CSIRO?</a:t>
                      </a:r>
                      <a:endParaRPr kumimoji="1" lang="ja-JP" altLang="en-US" b="0" dirty="0"/>
                    </a:p>
                  </a:txBody>
                  <a:tcPr/>
                </a:tc>
              </a:tr>
              <a:tr h="370840">
                <a:tc>
                  <a:txBody>
                    <a:bodyPr/>
                    <a:lstStyle/>
                    <a:p>
                      <a:r>
                        <a:rPr kumimoji="1" lang="en-US" altLang="ja-JP" b="1" dirty="0" smtClean="0"/>
                        <a:t>12</a:t>
                      </a:r>
                      <a:endParaRPr kumimoji="1" lang="ja-JP" altLang="en-US" b="1" dirty="0"/>
                    </a:p>
                  </a:txBody>
                  <a:tcPr/>
                </a:tc>
                <a:tc>
                  <a:txBody>
                    <a:bodyPr/>
                    <a:lstStyle/>
                    <a:p>
                      <a:r>
                        <a:rPr kumimoji="1" lang="en-US" altLang="ja-JP" b="1" dirty="0" smtClean="0"/>
                        <a:t>Stanford University</a:t>
                      </a:r>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err="1" smtClean="0"/>
                        <a:t>SunPower</a:t>
                      </a:r>
                      <a:endParaRPr kumimoji="1" lang="ja-JP"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solidFill>
                            <a:srgbClr val="0000FF"/>
                          </a:solidFill>
                        </a:rPr>
                        <a:t>Panasonic</a:t>
                      </a:r>
                      <a:endParaRPr kumimoji="1" lang="ja-JP" altLang="en-US" b="1" dirty="0" smtClean="0">
                        <a:solidFill>
                          <a:srgbClr val="0000FF"/>
                        </a:solidFill>
                      </a:endParaRPr>
                    </a:p>
                  </a:txBody>
                  <a:tcPr/>
                </a:tc>
                <a:tc>
                  <a:txBody>
                    <a:bodyPr/>
                    <a:lstStyle/>
                    <a:p>
                      <a:r>
                        <a:rPr kumimoji="1" lang="en-US" altLang="ja-JP" b="0" dirty="0" smtClean="0"/>
                        <a:t>Schwartz</a:t>
                      </a:r>
                      <a:endParaRPr kumimoji="1" lang="ja-JP" altLang="en-US" b="1" dirty="0"/>
                    </a:p>
                  </a:txBody>
                  <a:tcPr/>
                </a:tc>
                <a:tc>
                  <a:txBody>
                    <a:bodyPr/>
                    <a:lstStyle/>
                    <a:p>
                      <a:r>
                        <a:rPr kumimoji="1" lang="en-US" altLang="ja-JP" b="0" dirty="0" smtClean="0"/>
                        <a:t>CSIRO?</a:t>
                      </a:r>
                      <a:endParaRPr kumimoji="1" lang="ja-JP" altLang="en-US" b="1" dirty="0"/>
                    </a:p>
                  </a:txBody>
                  <a:tcPr/>
                </a:tc>
              </a:tr>
              <a:tr h="370840">
                <a:tc>
                  <a:txBody>
                    <a:bodyPr/>
                    <a:lstStyle/>
                    <a:p>
                      <a:r>
                        <a:rPr lang="en-US" altLang="ja-JP" b="1" dirty="0" smtClean="0"/>
                        <a:t>13</a:t>
                      </a:r>
                      <a:endParaRPr lang="ja-JP" altLang="en-US" b="1" dirty="0"/>
                    </a:p>
                  </a:txBody>
                  <a:tcPr/>
                </a:tc>
                <a:tc>
                  <a:txBody>
                    <a:bodyPr/>
                    <a:lstStyle/>
                    <a:p>
                      <a:r>
                        <a:rPr lang="en-US" altLang="ja-JP" b="1" dirty="0" smtClean="0"/>
                        <a:t>Team OKINAWA</a:t>
                      </a:r>
                      <a:endParaRPr lang="ja-JP" altLang="en-US" b="1" dirty="0"/>
                    </a:p>
                  </a:txBody>
                  <a:tcPr/>
                </a:tc>
                <a:tc>
                  <a:txBody>
                    <a:bodyPr/>
                    <a:lstStyle/>
                    <a:p>
                      <a:r>
                        <a:rPr lang="en-US" altLang="ja-JP" b="0" dirty="0" err="1" smtClean="0"/>
                        <a:t>SunPower</a:t>
                      </a:r>
                      <a:endParaRPr lang="ja-JP" alt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solidFill>
                            <a:srgbClr val="0000FF"/>
                          </a:solidFill>
                        </a:rPr>
                        <a:t>Panasonic</a:t>
                      </a:r>
                      <a:endParaRPr kumimoji="1" lang="ja-JP" altLang="en-US" b="1" dirty="0" smtClean="0">
                        <a:solidFill>
                          <a:srgbClr val="0000FF"/>
                        </a:solidFill>
                      </a:endParaRPr>
                    </a:p>
                  </a:txBody>
                  <a:tcPr/>
                </a:tc>
                <a:tc>
                  <a:txBody>
                    <a:bodyPr/>
                    <a:lstStyle/>
                    <a:p>
                      <a:r>
                        <a:rPr kumimoji="1" lang="en-US" altLang="ja-JP" b="1" dirty="0" smtClean="0">
                          <a:solidFill>
                            <a:srgbClr val="0000FF"/>
                          </a:solidFill>
                        </a:rPr>
                        <a:t>Michelin</a:t>
                      </a:r>
                      <a:endParaRPr kumimoji="1" lang="ja-JP" altLang="en-US" b="1" dirty="0">
                        <a:solidFill>
                          <a:srgbClr val="0000FF"/>
                        </a:solidFill>
                      </a:endParaRPr>
                    </a:p>
                  </a:txBody>
                  <a:tcPr/>
                </a:tc>
                <a:tc>
                  <a:txBody>
                    <a:bodyPr/>
                    <a:lstStyle/>
                    <a:p>
                      <a:r>
                        <a:rPr kumimoji="1" lang="en-US" altLang="ja-JP" b="1" dirty="0" smtClean="0">
                          <a:solidFill>
                            <a:srgbClr val="0000FF"/>
                          </a:solidFill>
                        </a:rPr>
                        <a:t>Mitsuba</a:t>
                      </a:r>
                      <a:endParaRPr kumimoji="1" lang="ja-JP" altLang="en-US" b="1" dirty="0">
                        <a:solidFill>
                          <a:srgbClr val="0000FF"/>
                        </a:solidFill>
                      </a:endParaRPr>
                    </a:p>
                  </a:txBody>
                  <a:tcPr/>
                </a:tc>
              </a:tr>
              <a:tr h="370840">
                <a:tc>
                  <a:txBody>
                    <a:bodyPr/>
                    <a:lstStyle/>
                    <a:p>
                      <a:r>
                        <a:rPr kumimoji="1" lang="en-US" altLang="ja-JP" b="1" dirty="0" smtClean="0"/>
                        <a:t>16</a:t>
                      </a:r>
                      <a:endParaRPr kumimoji="1" lang="ja-JP" altLang="en-US" b="1" dirty="0"/>
                    </a:p>
                  </a:txBody>
                  <a:tcPr/>
                </a:tc>
                <a:tc>
                  <a:txBody>
                    <a:bodyPr/>
                    <a:lstStyle/>
                    <a:p>
                      <a:r>
                        <a:rPr kumimoji="1" lang="en-US" altLang="ja-JP" b="1" dirty="0" smtClean="0"/>
                        <a:t>MIT</a:t>
                      </a:r>
                      <a:endParaRPr kumimoji="1" lang="ja-JP" alt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0" dirty="0" err="1" smtClean="0"/>
                        <a:t>SunPower</a:t>
                      </a:r>
                      <a:endParaRPr kumimoji="1" lang="ja-JP" altLang="en-US" b="0" dirty="0"/>
                    </a:p>
                  </a:txBody>
                  <a:tcPr/>
                </a:tc>
                <a:tc>
                  <a:txBody>
                    <a:bodyPr/>
                    <a:lstStyle/>
                    <a:p>
                      <a:r>
                        <a:rPr kumimoji="1" lang="en-US" altLang="ja-JP" b="1" dirty="0" smtClean="0">
                          <a:solidFill>
                            <a:srgbClr val="0000FF"/>
                          </a:solidFill>
                        </a:rPr>
                        <a:t>Panasonic</a:t>
                      </a:r>
                      <a:endParaRPr kumimoji="1" lang="ja-JP" altLang="en-US" b="1" dirty="0">
                        <a:solidFill>
                          <a:srgbClr val="0000FF"/>
                        </a:solidFill>
                      </a:endParaRPr>
                    </a:p>
                  </a:txBody>
                  <a:tcPr/>
                </a:tc>
                <a:tc>
                  <a:txBody>
                    <a:bodyPr/>
                    <a:lstStyle/>
                    <a:p>
                      <a:r>
                        <a:rPr kumimoji="1" lang="en-US" altLang="ja-JP" b="0" dirty="0" smtClean="0"/>
                        <a:t>Polyurethane</a:t>
                      </a:r>
                      <a:endParaRPr kumimoji="1" lang="ja-JP" altLang="en-US" b="0" dirty="0"/>
                    </a:p>
                  </a:txBody>
                  <a:tcPr/>
                </a:tc>
                <a:tc>
                  <a:txBody>
                    <a:bodyPr/>
                    <a:lstStyle/>
                    <a:p>
                      <a:r>
                        <a:rPr kumimoji="1" lang="en-US" altLang="ja-JP" b="0" dirty="0" smtClean="0"/>
                        <a:t>NGM</a:t>
                      </a:r>
                      <a:endParaRPr kumimoji="1" lang="ja-JP" altLang="en-US" b="0" dirty="0"/>
                    </a:p>
                  </a:txBody>
                  <a:tcPr/>
                </a:tc>
              </a:tr>
            </a:tbl>
          </a:graphicData>
        </a:graphic>
      </p:graphicFrame>
      <p:pic>
        <p:nvPicPr>
          <p:cNvPr id="3076" name="Picture 4" descr="http://www.abysse.co.jp/world/flag/asia/flagimages/jp5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266" y="1661752"/>
            <a:ext cx="477256" cy="3161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abysse.co.jp/world/flag/asia/flagimages/jp5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266" y="2766586"/>
            <a:ext cx="477256" cy="3161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abysse.co.jp/world/flag/asia/flagimages/jp5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266" y="6106335"/>
            <a:ext cx="477256" cy="3161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abysse.co.jp/world/flag/america/flagimages/us5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266" y="2396204"/>
            <a:ext cx="477256" cy="3161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abysse.co.jp/world/flag/america/flagimages/us5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266" y="5738057"/>
            <a:ext cx="477256" cy="3161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abysse.co.jp/world/flag/america/flagimages/us5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266" y="6466375"/>
            <a:ext cx="477256" cy="31618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abysse.co.jp/world/flag/europe/flagimages/nl5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266" y="2017584"/>
            <a:ext cx="477256" cy="3161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www.abysse.co.jp/world/flag/europe/flagimages/nl50.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2266" y="3137531"/>
            <a:ext cx="477256" cy="31618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abysse.co.jp/world/flag/europe/flagimages/be5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2266" y="5359437"/>
            <a:ext cx="477256" cy="3161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abysse.co.jp/world/flag/oceania/flagimages/au50.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2266" y="3505809"/>
            <a:ext cx="477256" cy="3161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ttp://www.abysse.co.jp/world/flag/oceania/flagimages/au50.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6330" y="3871959"/>
            <a:ext cx="493192" cy="32674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abysse.co.jp/world/flag/europe/flagimages/ch50.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6330" y="4611952"/>
            <a:ext cx="493192" cy="32674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www.abysse.co.jp/world/flag/asia/flagimages/tr50.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56330" y="4241570"/>
            <a:ext cx="493192" cy="32674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www.abysse.co.jp/world/flag/other/flagimages/ta50.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2266" y="4980817"/>
            <a:ext cx="477256" cy="31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22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0" y="1193228"/>
            <a:ext cx="8815338" cy="5476132"/>
          </a:xfrm>
        </p:spPr>
        <p:txBody>
          <a:bodyPr/>
          <a:lstStyle/>
          <a:p>
            <a:pPr eaLnBrk="1" hangingPunct="1">
              <a:lnSpc>
                <a:spcPct val="90000"/>
              </a:lnSpc>
            </a:pPr>
            <a:r>
              <a:rPr lang="en-US" altLang="ja-JP" sz="2800" b="1" dirty="0" smtClean="0">
                <a:solidFill>
                  <a:srgbClr val="0070C0"/>
                </a:solidFill>
                <a:latin typeface="+mn-ea"/>
              </a:rPr>
              <a:t>HIT</a:t>
            </a:r>
            <a:r>
              <a:rPr lang="ja-JP" altLang="en-US" sz="2800" b="1" dirty="0" smtClean="0">
                <a:solidFill>
                  <a:srgbClr val="0070C0"/>
                </a:solidFill>
                <a:latin typeface="+mn-ea"/>
              </a:rPr>
              <a:t>太陽電池はモジュール後に変換効率</a:t>
            </a:r>
            <a:r>
              <a:rPr lang="en-US" altLang="ja-JP" sz="2800" b="1" dirty="0" smtClean="0">
                <a:solidFill>
                  <a:srgbClr val="0070C0"/>
                </a:solidFill>
                <a:latin typeface="+mn-ea"/>
              </a:rPr>
              <a:t>UP</a:t>
            </a:r>
            <a:br>
              <a:rPr lang="en-US" altLang="ja-JP" sz="2800" b="1" dirty="0" smtClean="0">
                <a:solidFill>
                  <a:srgbClr val="0070C0"/>
                </a:solidFill>
                <a:latin typeface="+mn-ea"/>
              </a:rPr>
            </a:br>
            <a:r>
              <a:rPr lang="ja-JP" altLang="en-US" sz="2400" b="1" dirty="0" smtClean="0">
                <a:solidFill>
                  <a:schemeClr val="tx1">
                    <a:lumMod val="50000"/>
                    <a:lumOff val="50000"/>
                  </a:schemeClr>
                </a:solidFill>
                <a:latin typeface="+mn-ea"/>
              </a:rPr>
              <a:t>→</a:t>
            </a:r>
            <a:r>
              <a:rPr lang="ja-JP" altLang="en-US" sz="2400" b="1" dirty="0">
                <a:solidFill>
                  <a:schemeClr val="tx1">
                    <a:lumMod val="50000"/>
                    <a:lumOff val="50000"/>
                  </a:schemeClr>
                </a:solidFill>
                <a:latin typeface="+mn-ea"/>
              </a:rPr>
              <a:t>元々</a:t>
            </a:r>
            <a:r>
              <a:rPr lang="ja-JP" altLang="en-US" sz="2400" b="1" dirty="0" smtClean="0">
                <a:solidFill>
                  <a:schemeClr val="tx1">
                    <a:lumMod val="50000"/>
                    <a:lumOff val="50000"/>
                  </a:schemeClr>
                </a:solidFill>
                <a:latin typeface="+mn-ea"/>
              </a:rPr>
              <a:t>の高効率である上に、さらに表面の電極で反射させた光を、モジュール</a:t>
            </a:r>
            <a:r>
              <a:rPr lang="ja-JP" altLang="en-US" sz="2400" b="1" dirty="0">
                <a:solidFill>
                  <a:schemeClr val="tx1">
                    <a:lumMod val="50000"/>
                    <a:lumOff val="50000"/>
                  </a:schemeClr>
                </a:solidFill>
                <a:latin typeface="+mn-ea"/>
              </a:rPr>
              <a:t>界面</a:t>
            </a:r>
            <a:r>
              <a:rPr lang="ja-JP" altLang="en-US" sz="2400" b="1" dirty="0" smtClean="0">
                <a:solidFill>
                  <a:schemeClr val="tx1">
                    <a:lumMod val="50000"/>
                    <a:lumOff val="50000"/>
                  </a:schemeClr>
                </a:solidFill>
                <a:latin typeface="+mn-ea"/>
              </a:rPr>
              <a:t>で再反射させ、太陽電池に届かせることができる（表面に電極があってもモジュール</a:t>
            </a:r>
            <a:r>
              <a:rPr lang="ja-JP" altLang="en-US" sz="2400" b="1" dirty="0">
                <a:solidFill>
                  <a:schemeClr val="tx1">
                    <a:lumMod val="50000"/>
                    <a:lumOff val="50000"/>
                  </a:schemeClr>
                </a:solidFill>
                <a:latin typeface="+mn-ea"/>
              </a:rPr>
              <a:t>化</a:t>
            </a:r>
            <a:r>
              <a:rPr lang="ja-JP" altLang="en-US" sz="2400" b="1" dirty="0" smtClean="0">
                <a:solidFill>
                  <a:schemeClr val="tx1">
                    <a:lumMod val="50000"/>
                    <a:lumOff val="50000"/>
                  </a:schemeClr>
                </a:solidFill>
                <a:latin typeface="+mn-ea"/>
              </a:rPr>
              <a:t>で克服）</a:t>
            </a:r>
            <a:endParaRPr lang="en-US" altLang="ja-JP" sz="2400" b="1" dirty="0" smtClean="0">
              <a:solidFill>
                <a:schemeClr val="tx1">
                  <a:lumMod val="50000"/>
                  <a:lumOff val="50000"/>
                </a:schemeClr>
              </a:solidFill>
              <a:latin typeface="+mn-ea"/>
            </a:endParaRPr>
          </a:p>
          <a:p>
            <a:pPr eaLnBrk="1" hangingPunct="1">
              <a:lnSpc>
                <a:spcPct val="90000"/>
              </a:lnSpc>
            </a:pPr>
            <a:endParaRPr lang="en-US" altLang="ja-JP" sz="2400" b="1" dirty="0">
              <a:solidFill>
                <a:schemeClr val="tx1">
                  <a:lumMod val="50000"/>
                  <a:lumOff val="50000"/>
                </a:schemeClr>
              </a:solidFill>
              <a:latin typeface="+mn-ea"/>
            </a:endParaRPr>
          </a:p>
          <a:p>
            <a:pPr eaLnBrk="1" hangingPunct="1">
              <a:lnSpc>
                <a:spcPct val="90000"/>
              </a:lnSpc>
            </a:pPr>
            <a:endParaRPr lang="en-US" altLang="ja-JP" sz="2400" b="1" dirty="0">
              <a:solidFill>
                <a:schemeClr val="tx1">
                  <a:lumMod val="50000"/>
                  <a:lumOff val="50000"/>
                </a:schemeClr>
              </a:solidFill>
              <a:latin typeface="+mn-ea"/>
            </a:endParaRPr>
          </a:p>
          <a:p>
            <a:pPr eaLnBrk="1" hangingPunct="1">
              <a:lnSpc>
                <a:spcPct val="90000"/>
              </a:lnSpc>
            </a:pPr>
            <a:endParaRPr lang="en-US" altLang="ja-JP" sz="2400" b="1" dirty="0">
              <a:solidFill>
                <a:schemeClr val="tx1">
                  <a:lumMod val="50000"/>
                  <a:lumOff val="50000"/>
                </a:schemeClr>
              </a:solidFill>
              <a:latin typeface="+mn-ea"/>
            </a:endParaRPr>
          </a:p>
          <a:p>
            <a:pPr eaLnBrk="1" hangingPunct="1">
              <a:lnSpc>
                <a:spcPct val="90000"/>
              </a:lnSpc>
            </a:pPr>
            <a:endParaRPr lang="en-US" altLang="ja-JP" sz="2400" b="1" dirty="0" smtClean="0">
              <a:solidFill>
                <a:schemeClr val="tx1">
                  <a:lumMod val="50000"/>
                  <a:lumOff val="50000"/>
                </a:schemeClr>
              </a:solidFill>
              <a:latin typeface="+mn-ea"/>
            </a:endParaRPr>
          </a:p>
          <a:p>
            <a:pPr eaLnBrk="1" hangingPunct="1">
              <a:lnSpc>
                <a:spcPct val="90000"/>
              </a:lnSpc>
            </a:pPr>
            <a:endParaRPr lang="en-US" altLang="ja-JP" sz="2400" b="1" dirty="0" smtClean="0">
              <a:solidFill>
                <a:schemeClr val="tx1">
                  <a:lumMod val="50000"/>
                  <a:lumOff val="50000"/>
                </a:schemeClr>
              </a:solidFill>
              <a:latin typeface="+mn-ea"/>
            </a:endParaRPr>
          </a:p>
          <a:p>
            <a:pPr eaLnBrk="1" hangingPunct="1">
              <a:lnSpc>
                <a:spcPct val="90000"/>
              </a:lnSpc>
            </a:pPr>
            <a:r>
              <a:rPr lang="ja-JP" altLang="en-US" sz="2800" b="1" dirty="0" smtClean="0">
                <a:solidFill>
                  <a:srgbClr val="0070C0"/>
                </a:solidFill>
                <a:latin typeface="+mn-ea"/>
              </a:rPr>
              <a:t>高温時の</a:t>
            </a:r>
            <a:r>
              <a:rPr lang="ja-JP" altLang="en-US" sz="2800" b="1" dirty="0">
                <a:solidFill>
                  <a:srgbClr val="0070C0"/>
                </a:solidFill>
                <a:latin typeface="+mn-ea"/>
              </a:rPr>
              <a:t>出力</a:t>
            </a:r>
            <a:r>
              <a:rPr lang="ja-JP" altLang="en-US" sz="2800" b="1" dirty="0" smtClean="0">
                <a:solidFill>
                  <a:srgbClr val="0070C0"/>
                </a:solidFill>
                <a:latin typeface="+mn-ea"/>
              </a:rPr>
              <a:t>低下が少ない</a:t>
            </a:r>
            <a:r>
              <a:rPr lang="en-US" altLang="ja-JP" sz="2800" b="1" dirty="0">
                <a:solidFill>
                  <a:srgbClr val="0070C0"/>
                </a:solidFill>
                <a:latin typeface="+mn-ea"/>
              </a:rPr>
              <a:t/>
            </a:r>
            <a:br>
              <a:rPr lang="en-US" altLang="ja-JP" sz="2800" b="1" dirty="0">
                <a:solidFill>
                  <a:srgbClr val="0070C0"/>
                </a:solidFill>
                <a:latin typeface="+mn-ea"/>
              </a:rPr>
            </a:br>
            <a:r>
              <a:rPr lang="ja-JP" altLang="en-US" sz="2400" b="1" dirty="0" smtClean="0">
                <a:solidFill>
                  <a:schemeClr val="tx1">
                    <a:lumMod val="50000"/>
                    <a:lumOff val="50000"/>
                  </a:schemeClr>
                </a:solidFill>
                <a:latin typeface="+mn-ea"/>
              </a:rPr>
              <a:t>→ワイドギャップなアモルファスシリコン</a:t>
            </a:r>
            <a:r>
              <a:rPr lang="en-US" altLang="ja-JP" sz="2400" b="1" dirty="0" smtClean="0">
                <a:solidFill>
                  <a:schemeClr val="tx1">
                    <a:lumMod val="50000"/>
                    <a:lumOff val="50000"/>
                  </a:schemeClr>
                </a:solidFill>
                <a:latin typeface="+mn-ea"/>
              </a:rPr>
              <a:t/>
            </a:r>
            <a:br>
              <a:rPr lang="en-US" altLang="ja-JP" sz="2400" b="1" dirty="0" smtClean="0">
                <a:solidFill>
                  <a:schemeClr val="tx1">
                    <a:lumMod val="50000"/>
                    <a:lumOff val="50000"/>
                  </a:schemeClr>
                </a:solidFill>
                <a:latin typeface="+mn-ea"/>
              </a:rPr>
            </a:br>
            <a:r>
              <a:rPr lang="ja-JP" altLang="en-US" sz="2400" b="1" dirty="0" smtClean="0">
                <a:solidFill>
                  <a:schemeClr val="tx1">
                    <a:lumMod val="50000"/>
                    <a:lumOff val="50000"/>
                  </a:schemeClr>
                </a:solidFill>
                <a:latin typeface="+mn-ea"/>
              </a:rPr>
              <a:t>の特性により高温時の出力電圧低下</a:t>
            </a:r>
            <a:r>
              <a:rPr lang="en-US" altLang="ja-JP" sz="2400" b="1" dirty="0" smtClean="0">
                <a:solidFill>
                  <a:schemeClr val="tx1">
                    <a:lumMod val="50000"/>
                    <a:lumOff val="50000"/>
                  </a:schemeClr>
                </a:solidFill>
                <a:latin typeface="+mn-ea"/>
              </a:rPr>
              <a:t/>
            </a:r>
            <a:br>
              <a:rPr lang="en-US" altLang="ja-JP" sz="2400" b="1" dirty="0" smtClean="0">
                <a:solidFill>
                  <a:schemeClr val="tx1">
                    <a:lumMod val="50000"/>
                    <a:lumOff val="50000"/>
                  </a:schemeClr>
                </a:solidFill>
                <a:latin typeface="+mn-ea"/>
              </a:rPr>
            </a:br>
            <a:r>
              <a:rPr lang="ja-JP" altLang="en-US" sz="2400" b="1" dirty="0" smtClean="0">
                <a:solidFill>
                  <a:schemeClr val="tx1">
                    <a:lumMod val="50000"/>
                    <a:lumOff val="50000"/>
                  </a:schemeClr>
                </a:solidFill>
                <a:latin typeface="+mn-ea"/>
              </a:rPr>
              <a:t>が抑えられる</a:t>
            </a:r>
            <a:endParaRPr lang="en-US" altLang="ja-JP" sz="2400" b="1" dirty="0" smtClean="0">
              <a:solidFill>
                <a:schemeClr val="tx1">
                  <a:lumMod val="50000"/>
                  <a:lumOff val="50000"/>
                </a:schemeClr>
              </a:solidFill>
              <a:latin typeface="+mn-ea"/>
            </a:endParaRPr>
          </a:p>
          <a:p>
            <a:pPr eaLnBrk="1" hangingPunct="1">
              <a:lnSpc>
                <a:spcPct val="90000"/>
              </a:lnSpc>
            </a:pPr>
            <a:endParaRPr lang="en-US" altLang="ja-JP" sz="2400" b="1" dirty="0" smtClean="0">
              <a:solidFill>
                <a:schemeClr val="tx1">
                  <a:lumMod val="50000"/>
                  <a:lumOff val="50000"/>
                </a:schemeClr>
              </a:solidFill>
              <a:latin typeface="+mn-ea"/>
            </a:endParaRPr>
          </a:p>
          <a:p>
            <a:pPr marL="0" indent="0" eaLnBrk="1" hangingPunct="1">
              <a:lnSpc>
                <a:spcPct val="90000"/>
              </a:lnSpc>
              <a:buNone/>
            </a:pPr>
            <a:endParaRPr lang="ja-JP" altLang="en-US" sz="2400" b="1" dirty="0">
              <a:latin typeface="+mn-ea"/>
            </a:endParaRPr>
          </a:p>
        </p:txBody>
      </p:sp>
      <p:pic>
        <p:nvPicPr>
          <p:cNvPr id="8198" name="Picture 6" descr="ＨＩＴ温度特性図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367" y="4337720"/>
            <a:ext cx="3668633" cy="2520280"/>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p:cNvSpPr/>
          <p:nvPr/>
        </p:nvSpPr>
        <p:spPr>
          <a:xfrm>
            <a:off x="-96513" y="334397"/>
            <a:ext cx="9349033" cy="646331"/>
          </a:xfrm>
          <a:prstGeom prst="rect">
            <a:avLst/>
          </a:prstGeom>
          <a:noFill/>
        </p:spPr>
        <p:txBody>
          <a:bodyPr wrap="none">
            <a:spAutoFit/>
          </a:bodyPr>
          <a:lstStyle/>
          <a:p>
            <a:pPr algn="ctr" fontAlgn="auto">
              <a:spcBef>
                <a:spcPts val="0"/>
              </a:spcBef>
              <a:spcAft>
                <a:spcPts val="0"/>
              </a:spcAft>
              <a:defRPr/>
            </a:pPr>
            <a:r>
              <a:rPr lang="ja-JP"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パナソニック・</a:t>
            </a:r>
            <a:r>
              <a:rPr lang="en-US"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HIT</a:t>
            </a:r>
            <a:r>
              <a:rPr lang="ja-JP"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太陽電池</a:t>
            </a:r>
            <a:r>
              <a:rPr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モジュール</a:t>
            </a:r>
            <a:r>
              <a:rPr lang="ja-JP"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の優位点１</a:t>
            </a:r>
            <a:endParaRPr lang="en-US"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cxnSp>
        <p:nvCxnSpPr>
          <p:cNvPr id="3" name="直線コネクタ 2"/>
          <p:cNvCxnSpPr/>
          <p:nvPr/>
        </p:nvCxnSpPr>
        <p:spPr>
          <a:xfrm>
            <a:off x="2123728" y="2936170"/>
            <a:ext cx="4896544" cy="0"/>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2123728" y="3584242"/>
            <a:ext cx="489654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太陽電池</a:t>
            </a:r>
            <a:endParaRPr kumimoji="1" lang="ja-JP" altLang="en-US" dirty="0"/>
          </a:p>
        </p:txBody>
      </p:sp>
      <p:sp>
        <p:nvSpPr>
          <p:cNvPr id="6" name="正方形/長方形 5"/>
          <p:cNvSpPr/>
          <p:nvPr/>
        </p:nvSpPr>
        <p:spPr>
          <a:xfrm>
            <a:off x="2915816" y="3368218"/>
            <a:ext cx="576064" cy="21602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電極</a:t>
            </a:r>
            <a:endParaRPr kumimoji="1" lang="ja-JP" altLang="en-US" sz="1200" dirty="0">
              <a:solidFill>
                <a:schemeClr val="tx1"/>
              </a:solidFill>
            </a:endParaRPr>
          </a:p>
        </p:txBody>
      </p:sp>
      <p:sp>
        <p:nvSpPr>
          <p:cNvPr id="7" name="下矢印 6"/>
          <p:cNvSpPr/>
          <p:nvPr/>
        </p:nvSpPr>
        <p:spPr>
          <a:xfrm rot="19587462">
            <a:off x="2678538" y="2493737"/>
            <a:ext cx="288032" cy="945648"/>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rot="18513361">
            <a:off x="3973923" y="2860953"/>
            <a:ext cx="288032" cy="849104"/>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下矢印 13"/>
          <p:cNvSpPr/>
          <p:nvPr/>
        </p:nvSpPr>
        <p:spPr>
          <a:xfrm rot="13760435">
            <a:off x="3320499" y="2874035"/>
            <a:ext cx="288032" cy="513865"/>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580112" y="3356992"/>
            <a:ext cx="576064" cy="21602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電極</a:t>
            </a:r>
            <a:endParaRPr kumimoji="1" lang="ja-JP" altLang="en-US" sz="1200" dirty="0">
              <a:solidFill>
                <a:schemeClr val="tx1"/>
              </a:solidFill>
            </a:endParaRPr>
          </a:p>
        </p:txBody>
      </p:sp>
    </p:spTree>
    <p:extLst>
      <p:ext uri="{BB962C8B-B14F-4D97-AF65-F5344CB8AC3E}">
        <p14:creationId xmlns:p14="http://schemas.microsoft.com/office/powerpoint/2010/main" val="2994935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20315" y="1258614"/>
            <a:ext cx="8815338" cy="5476132"/>
          </a:xfrm>
        </p:spPr>
        <p:txBody>
          <a:bodyPr/>
          <a:lstStyle/>
          <a:p>
            <a:pPr eaLnBrk="1" hangingPunct="1">
              <a:lnSpc>
                <a:spcPct val="90000"/>
              </a:lnSpc>
            </a:pPr>
            <a:r>
              <a:rPr lang="ja-JP" altLang="en-US" sz="2800" b="1" dirty="0" smtClean="0">
                <a:solidFill>
                  <a:srgbClr val="0070C0"/>
                </a:solidFill>
                <a:latin typeface="+mn-ea"/>
              </a:rPr>
              <a:t>フラットなモジュール表面に汚れがたまりにくい</a:t>
            </a:r>
            <a:r>
              <a:rPr lang="en-US" altLang="ja-JP" sz="2800" b="1" dirty="0">
                <a:solidFill>
                  <a:srgbClr val="0070C0"/>
                </a:solidFill>
                <a:latin typeface="+mn-ea"/>
              </a:rPr>
              <a:t/>
            </a:r>
            <a:br>
              <a:rPr lang="en-US" altLang="ja-JP" sz="2800" b="1" dirty="0">
                <a:solidFill>
                  <a:srgbClr val="0070C0"/>
                </a:solidFill>
                <a:latin typeface="+mn-ea"/>
              </a:rPr>
            </a:br>
            <a:r>
              <a:rPr lang="ja-JP" altLang="en-US" sz="2400" b="1" dirty="0" smtClean="0">
                <a:solidFill>
                  <a:schemeClr val="tx1">
                    <a:lumMod val="50000"/>
                    <a:lumOff val="50000"/>
                  </a:schemeClr>
                </a:solidFill>
                <a:latin typeface="+mn-ea"/>
              </a:rPr>
              <a:t>→ライバルチームはピラミッドのようなテクスチャー構造により、反射防止を行っていたが、砂漠地帯では砂埃が入り込み光が遮断されやすい</a:t>
            </a:r>
            <a:r>
              <a:rPr lang="en-US" altLang="ja-JP" sz="2400" b="1" dirty="0" smtClean="0">
                <a:solidFill>
                  <a:schemeClr val="tx1">
                    <a:lumMod val="50000"/>
                    <a:lumOff val="50000"/>
                  </a:schemeClr>
                </a:solidFill>
                <a:latin typeface="+mn-ea"/>
              </a:rPr>
              <a:t/>
            </a:r>
            <a:br>
              <a:rPr lang="en-US" altLang="ja-JP" sz="2400" b="1" dirty="0" smtClean="0">
                <a:solidFill>
                  <a:schemeClr val="tx1">
                    <a:lumMod val="50000"/>
                    <a:lumOff val="50000"/>
                  </a:schemeClr>
                </a:solidFill>
                <a:latin typeface="+mn-ea"/>
              </a:rPr>
            </a:br>
            <a:r>
              <a:rPr lang="ja-JP" altLang="en-US" sz="2400" b="1" dirty="0" smtClean="0">
                <a:solidFill>
                  <a:schemeClr val="tx1">
                    <a:lumMod val="50000"/>
                    <a:lumOff val="50000"/>
                  </a:schemeClr>
                </a:solidFill>
                <a:latin typeface="+mn-ea"/>
              </a:rPr>
              <a:t>→</a:t>
            </a:r>
            <a:r>
              <a:rPr lang="en-US" altLang="ja-JP" sz="2400" b="1" dirty="0" smtClean="0">
                <a:solidFill>
                  <a:schemeClr val="tx1">
                    <a:lumMod val="50000"/>
                    <a:lumOff val="50000"/>
                  </a:schemeClr>
                </a:solidFill>
                <a:latin typeface="+mn-ea"/>
              </a:rPr>
              <a:t>Tokai Challenger</a:t>
            </a:r>
            <a:r>
              <a:rPr lang="ja-JP" altLang="en-US" sz="2400" b="1" dirty="0" smtClean="0">
                <a:solidFill>
                  <a:schemeClr val="tx1">
                    <a:lumMod val="50000"/>
                    <a:lumOff val="50000"/>
                  </a:schemeClr>
                </a:solidFill>
                <a:latin typeface="+mn-ea"/>
              </a:rPr>
              <a:t>では、反射防止処理を施したフラットなモジュール表面とし、砂埃が落ちやすい</a:t>
            </a:r>
            <a:endParaRPr lang="en-US" altLang="ja-JP" sz="2400" b="1" dirty="0" smtClean="0">
              <a:solidFill>
                <a:schemeClr val="tx1">
                  <a:lumMod val="50000"/>
                  <a:lumOff val="50000"/>
                </a:schemeClr>
              </a:solidFill>
              <a:latin typeface="+mn-ea"/>
            </a:endParaRPr>
          </a:p>
          <a:p>
            <a:pPr marL="0" indent="0" eaLnBrk="1" hangingPunct="1">
              <a:lnSpc>
                <a:spcPct val="90000"/>
              </a:lnSpc>
              <a:buNone/>
            </a:pPr>
            <a:endParaRPr lang="ja-JP" altLang="en-US" sz="2400" b="1" dirty="0">
              <a:latin typeface="+mn-ea"/>
            </a:endParaRPr>
          </a:p>
        </p:txBody>
      </p:sp>
      <p:sp>
        <p:nvSpPr>
          <p:cNvPr id="20" name="正方形/長方形 19"/>
          <p:cNvSpPr/>
          <p:nvPr/>
        </p:nvSpPr>
        <p:spPr>
          <a:xfrm>
            <a:off x="-96514" y="406405"/>
            <a:ext cx="9349034" cy="646331"/>
          </a:xfrm>
          <a:prstGeom prst="rect">
            <a:avLst/>
          </a:prstGeom>
          <a:noFill/>
        </p:spPr>
        <p:txBody>
          <a:bodyPr wrap="none">
            <a:spAutoFit/>
          </a:bodyPr>
          <a:lstStyle/>
          <a:p>
            <a:pPr algn="ctr" fontAlgn="auto">
              <a:spcBef>
                <a:spcPts val="0"/>
              </a:spcBef>
              <a:spcAft>
                <a:spcPts val="0"/>
              </a:spcAft>
              <a:defRPr/>
            </a:pPr>
            <a:r>
              <a:rPr lang="ja-JP"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パナソニック・</a:t>
            </a:r>
            <a:r>
              <a:rPr lang="en-US"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HIT</a:t>
            </a:r>
            <a:r>
              <a:rPr lang="ja-JP"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太陽電池</a:t>
            </a:r>
            <a:r>
              <a:rPr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モジュール</a:t>
            </a:r>
            <a:r>
              <a:rPr lang="ja-JP"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の優位点２</a:t>
            </a:r>
            <a:endParaRPr lang="en-US" altLang="ja-JP"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
        <p:nvSpPr>
          <p:cNvPr id="5" name="二等辺三角形 4"/>
          <p:cNvSpPr/>
          <p:nvPr/>
        </p:nvSpPr>
        <p:spPr>
          <a:xfrm>
            <a:off x="395536" y="5652864"/>
            <a:ext cx="360040" cy="14401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二等辺三角形 5"/>
          <p:cNvSpPr/>
          <p:nvPr/>
        </p:nvSpPr>
        <p:spPr>
          <a:xfrm>
            <a:off x="755576" y="5652864"/>
            <a:ext cx="360040" cy="14401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p:cNvSpPr/>
          <p:nvPr/>
        </p:nvSpPr>
        <p:spPr>
          <a:xfrm>
            <a:off x="1115616" y="5652864"/>
            <a:ext cx="360040" cy="14401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p:cNvSpPr/>
          <p:nvPr/>
        </p:nvSpPr>
        <p:spPr>
          <a:xfrm>
            <a:off x="1475656" y="5652864"/>
            <a:ext cx="360040" cy="14401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二等辺三角形 8"/>
          <p:cNvSpPr/>
          <p:nvPr/>
        </p:nvSpPr>
        <p:spPr>
          <a:xfrm>
            <a:off x="1835696" y="5652864"/>
            <a:ext cx="360040" cy="14401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二等辺三角形 9"/>
          <p:cNvSpPr/>
          <p:nvPr/>
        </p:nvSpPr>
        <p:spPr>
          <a:xfrm>
            <a:off x="2195736" y="5652864"/>
            <a:ext cx="360040" cy="14401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二等辺三角形 10"/>
          <p:cNvSpPr/>
          <p:nvPr/>
        </p:nvSpPr>
        <p:spPr>
          <a:xfrm>
            <a:off x="2555776" y="5652864"/>
            <a:ext cx="360040" cy="14401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11"/>
          <p:cNvSpPr/>
          <p:nvPr/>
        </p:nvSpPr>
        <p:spPr>
          <a:xfrm>
            <a:off x="2915816" y="5652864"/>
            <a:ext cx="360040" cy="14401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p:cNvSpPr/>
          <p:nvPr/>
        </p:nvSpPr>
        <p:spPr>
          <a:xfrm>
            <a:off x="3275856" y="5652864"/>
            <a:ext cx="360040" cy="14401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p:cNvSpPr/>
          <p:nvPr/>
        </p:nvSpPr>
        <p:spPr>
          <a:xfrm>
            <a:off x="3635896" y="5652864"/>
            <a:ext cx="360040" cy="14401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p:cNvSpPr/>
          <p:nvPr/>
        </p:nvSpPr>
        <p:spPr>
          <a:xfrm>
            <a:off x="3995936" y="5652864"/>
            <a:ext cx="360040" cy="14401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95536" y="5796880"/>
            <a:ext cx="3960440" cy="1524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p:cNvSpPr/>
          <p:nvPr/>
        </p:nvSpPr>
        <p:spPr>
          <a:xfrm>
            <a:off x="395536" y="5957664"/>
            <a:ext cx="3960440" cy="351656"/>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太陽電池</a:t>
            </a:r>
            <a:endParaRPr kumimoji="1" lang="ja-JP" altLang="en-US" dirty="0"/>
          </a:p>
        </p:txBody>
      </p:sp>
      <p:sp>
        <p:nvSpPr>
          <p:cNvPr id="44" name="正方形/長方形 43"/>
          <p:cNvSpPr/>
          <p:nvPr/>
        </p:nvSpPr>
        <p:spPr>
          <a:xfrm>
            <a:off x="4788024" y="5733256"/>
            <a:ext cx="3960440" cy="22440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正方形/長方形 44"/>
          <p:cNvSpPr/>
          <p:nvPr/>
        </p:nvSpPr>
        <p:spPr>
          <a:xfrm>
            <a:off x="4788024" y="5957664"/>
            <a:ext cx="3960440" cy="351656"/>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太陽電池</a:t>
            </a:r>
            <a:endParaRPr kumimoji="1" lang="ja-JP" altLang="en-US" dirty="0"/>
          </a:p>
        </p:txBody>
      </p:sp>
      <p:sp>
        <p:nvSpPr>
          <p:cNvPr id="49" name="円/楕円 48"/>
          <p:cNvSpPr/>
          <p:nvPr/>
        </p:nvSpPr>
        <p:spPr>
          <a:xfrm>
            <a:off x="5174353" y="5661248"/>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6182465" y="5661248"/>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3995936" y="5679153"/>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3662185" y="572487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7694633" y="5661248"/>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3230137" y="572487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7020272" y="5661248"/>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3950217" y="572487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2870097" y="572487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1069897" y="572487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円/楕円 62"/>
          <p:cNvSpPr/>
          <p:nvPr/>
        </p:nvSpPr>
        <p:spPr>
          <a:xfrm>
            <a:off x="2483768" y="572487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709857" y="572487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1835696" y="572487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2150017" y="572487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1429937" y="572487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1501945" y="5679153"/>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p:nvSpPr>
        <p:spPr>
          <a:xfrm>
            <a:off x="755576" y="5724872"/>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円/楕円 69"/>
          <p:cNvSpPr/>
          <p:nvPr/>
        </p:nvSpPr>
        <p:spPr>
          <a:xfrm>
            <a:off x="3563888" y="5679153"/>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円/楕円 70"/>
          <p:cNvSpPr/>
          <p:nvPr/>
        </p:nvSpPr>
        <p:spPr>
          <a:xfrm>
            <a:off x="2411760" y="5679153"/>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2942105" y="5679153"/>
            <a:ext cx="45719" cy="4571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二等辺三角形 72"/>
          <p:cNvSpPr/>
          <p:nvPr/>
        </p:nvSpPr>
        <p:spPr>
          <a:xfrm>
            <a:off x="2267744" y="3872932"/>
            <a:ext cx="1380740" cy="55229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二等辺三角形 73"/>
          <p:cNvSpPr/>
          <p:nvPr/>
        </p:nvSpPr>
        <p:spPr>
          <a:xfrm>
            <a:off x="971600" y="3849164"/>
            <a:ext cx="1380740" cy="552296"/>
          </a:xfrm>
          <a:prstGeom prst="triangl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979983" y="4416844"/>
            <a:ext cx="2673811" cy="58444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rPr>
              <a:t>テクスチャー構造</a:t>
            </a:r>
            <a:endParaRPr kumimoji="1" lang="ja-JP" altLang="en-US" b="1" dirty="0">
              <a:solidFill>
                <a:schemeClr val="tx1"/>
              </a:solidFill>
            </a:endParaRPr>
          </a:p>
        </p:txBody>
      </p:sp>
      <p:sp>
        <p:nvSpPr>
          <p:cNvPr id="101" name="正方形/長方形 100"/>
          <p:cNvSpPr/>
          <p:nvPr/>
        </p:nvSpPr>
        <p:spPr>
          <a:xfrm>
            <a:off x="5426581" y="4269328"/>
            <a:ext cx="2673811" cy="584448"/>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2" name="正方形/長方形 101"/>
          <p:cNvSpPr/>
          <p:nvPr/>
        </p:nvSpPr>
        <p:spPr>
          <a:xfrm>
            <a:off x="5421375" y="4149080"/>
            <a:ext cx="2673811" cy="12024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　反射　　　防止膜</a:t>
            </a:r>
            <a:endParaRPr kumimoji="1" lang="ja-JP" altLang="en-US" sz="1400" dirty="0">
              <a:solidFill>
                <a:schemeClr val="tx1"/>
              </a:solidFill>
            </a:endParaRPr>
          </a:p>
        </p:txBody>
      </p:sp>
      <p:sp>
        <p:nvSpPr>
          <p:cNvPr id="103" name="正方形/長方形 102"/>
          <p:cNvSpPr/>
          <p:nvPr/>
        </p:nvSpPr>
        <p:spPr>
          <a:xfrm>
            <a:off x="4788024" y="5733256"/>
            <a:ext cx="3960440" cy="636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 name="下矢印 103"/>
          <p:cNvSpPr/>
          <p:nvPr/>
        </p:nvSpPr>
        <p:spPr>
          <a:xfrm>
            <a:off x="1907704" y="3356992"/>
            <a:ext cx="151503" cy="708196"/>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下矢印 104"/>
          <p:cNvSpPr/>
          <p:nvPr/>
        </p:nvSpPr>
        <p:spPr>
          <a:xfrm rot="16200000">
            <a:off x="2297805" y="3891109"/>
            <a:ext cx="83893" cy="432048"/>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下矢印 105"/>
          <p:cNvSpPr/>
          <p:nvPr/>
        </p:nvSpPr>
        <p:spPr>
          <a:xfrm rot="1898911">
            <a:off x="1721238" y="4075724"/>
            <a:ext cx="150911" cy="537953"/>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下矢印 106"/>
          <p:cNvSpPr/>
          <p:nvPr/>
        </p:nvSpPr>
        <p:spPr>
          <a:xfrm rot="19126376">
            <a:off x="2947460" y="3979995"/>
            <a:ext cx="101907" cy="958247"/>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下矢印 107"/>
          <p:cNvSpPr/>
          <p:nvPr/>
        </p:nvSpPr>
        <p:spPr>
          <a:xfrm>
            <a:off x="6660232" y="3417116"/>
            <a:ext cx="151503" cy="708196"/>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下矢印 108"/>
          <p:cNvSpPr/>
          <p:nvPr/>
        </p:nvSpPr>
        <p:spPr>
          <a:xfrm>
            <a:off x="6660232" y="4149080"/>
            <a:ext cx="151503" cy="128632"/>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下矢印 109"/>
          <p:cNvSpPr/>
          <p:nvPr/>
        </p:nvSpPr>
        <p:spPr>
          <a:xfrm>
            <a:off x="6660232" y="4301480"/>
            <a:ext cx="151503" cy="552296"/>
          </a:xfrm>
          <a:prstGeom prst="down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p:cNvSpPr txBox="1"/>
          <p:nvPr/>
        </p:nvSpPr>
        <p:spPr>
          <a:xfrm>
            <a:off x="6084168" y="4365104"/>
            <a:ext cx="1440160" cy="369332"/>
          </a:xfrm>
          <a:prstGeom prst="rect">
            <a:avLst/>
          </a:prstGeom>
          <a:noFill/>
        </p:spPr>
        <p:txBody>
          <a:bodyPr wrap="square" rtlCol="0">
            <a:spAutoFit/>
          </a:bodyPr>
          <a:lstStyle/>
          <a:p>
            <a:r>
              <a:rPr lang="ja-JP" altLang="en-US" b="1" dirty="0" smtClean="0"/>
              <a:t>フラット構造</a:t>
            </a:r>
            <a:endParaRPr kumimoji="1" lang="ja-JP" altLang="en-US" b="1" dirty="0"/>
          </a:p>
        </p:txBody>
      </p:sp>
      <p:cxnSp>
        <p:nvCxnSpPr>
          <p:cNvPr id="3" name="直線矢印コネクタ 2"/>
          <p:cNvCxnSpPr>
            <a:endCxn id="55" idx="0"/>
          </p:cNvCxnSpPr>
          <p:nvPr/>
        </p:nvCxnSpPr>
        <p:spPr>
          <a:xfrm flipH="1">
            <a:off x="4018796" y="5001292"/>
            <a:ext cx="481196" cy="6778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endCxn id="49" idx="1"/>
          </p:cNvCxnSpPr>
          <p:nvPr/>
        </p:nvCxnSpPr>
        <p:spPr>
          <a:xfrm>
            <a:off x="4572000" y="5001292"/>
            <a:ext cx="609048" cy="6666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211960" y="4715852"/>
            <a:ext cx="700568" cy="369332"/>
          </a:xfrm>
          <a:prstGeom prst="rect">
            <a:avLst/>
          </a:prstGeom>
          <a:noFill/>
        </p:spPr>
        <p:txBody>
          <a:bodyPr wrap="square" rtlCol="0">
            <a:spAutoFit/>
          </a:bodyPr>
          <a:lstStyle/>
          <a:p>
            <a:r>
              <a:rPr lang="ja-JP" altLang="en-US" dirty="0"/>
              <a:t>砂埃</a:t>
            </a:r>
            <a:endParaRPr kumimoji="1" lang="ja-JP" altLang="en-US" dirty="0"/>
          </a:p>
        </p:txBody>
      </p:sp>
    </p:spTree>
    <p:extLst>
      <p:ext uri="{BB962C8B-B14F-4D97-AF65-F5344CB8AC3E}">
        <p14:creationId xmlns:p14="http://schemas.microsoft.com/office/powerpoint/2010/main" val="14272612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164330" y="4319426"/>
            <a:ext cx="8815338" cy="2421941"/>
          </a:xfrm>
        </p:spPr>
        <p:txBody>
          <a:bodyPr/>
          <a:lstStyle/>
          <a:p>
            <a:pPr marL="0" indent="0" eaLnBrk="1" hangingPunct="1">
              <a:lnSpc>
                <a:spcPct val="90000"/>
              </a:lnSpc>
              <a:buNone/>
            </a:pPr>
            <a:r>
              <a:rPr lang="en-US" altLang="ja-JP" sz="2400" b="1" dirty="0" err="1" smtClean="0">
                <a:latin typeface="+mn-ea"/>
              </a:rPr>
              <a:t>Nuon</a:t>
            </a:r>
            <a:r>
              <a:rPr lang="ja-JP" altLang="en-US" sz="2400" b="1" dirty="0" err="1" smtClean="0">
                <a:latin typeface="+mn-ea"/>
              </a:rPr>
              <a:t>、</a:t>
            </a:r>
            <a:r>
              <a:rPr lang="en-US" altLang="ja-JP" sz="2400" b="1" dirty="0" smtClean="0">
                <a:latin typeface="+mn-ea"/>
              </a:rPr>
              <a:t>Michigan</a:t>
            </a:r>
            <a:r>
              <a:rPr lang="ja-JP" altLang="en-US" sz="2400" b="1" dirty="0" smtClean="0">
                <a:latin typeface="+mn-ea"/>
              </a:rPr>
              <a:t>など</a:t>
            </a:r>
            <a:endParaRPr lang="en-US" altLang="ja-JP" sz="2400" b="1" dirty="0" smtClean="0">
              <a:latin typeface="+mn-ea"/>
            </a:endParaRPr>
          </a:p>
          <a:p>
            <a:pPr eaLnBrk="1" hangingPunct="1">
              <a:lnSpc>
                <a:spcPct val="90000"/>
              </a:lnSpc>
            </a:pPr>
            <a:r>
              <a:rPr lang="ja-JP" altLang="en-US" sz="2400" b="1" dirty="0" smtClean="0">
                <a:latin typeface="+mn-ea"/>
              </a:rPr>
              <a:t>サンパワー社＋</a:t>
            </a:r>
            <a:r>
              <a:rPr lang="en-US" altLang="ja-JP" sz="2400" b="1" dirty="0" err="1" smtClean="0">
                <a:latin typeface="+mn-ea"/>
              </a:rPr>
              <a:t>Gohermann</a:t>
            </a:r>
            <a:r>
              <a:rPr lang="en-US" altLang="ja-JP" sz="2400" b="1" dirty="0" smtClean="0">
                <a:latin typeface="+mn-ea"/>
              </a:rPr>
              <a:t> Solar Technology</a:t>
            </a:r>
            <a:r>
              <a:rPr lang="ja-JP" altLang="en-US" sz="2400" b="1" dirty="0" smtClean="0">
                <a:latin typeface="+mn-ea"/>
              </a:rPr>
              <a:t>モジュール</a:t>
            </a:r>
            <a:endParaRPr lang="en-US" altLang="ja-JP" sz="2400" b="1" dirty="0" smtClean="0">
              <a:latin typeface="+mn-ea"/>
            </a:endParaRPr>
          </a:p>
          <a:p>
            <a:pPr marL="0" indent="0" eaLnBrk="1" hangingPunct="1">
              <a:lnSpc>
                <a:spcPct val="90000"/>
              </a:lnSpc>
              <a:buNone/>
            </a:pPr>
            <a:r>
              <a:rPr lang="en-US" altLang="ja-JP" sz="2400" b="1" dirty="0" smtClean="0">
                <a:latin typeface="+mn-ea"/>
              </a:rPr>
              <a:t>Stanford</a:t>
            </a:r>
          </a:p>
          <a:p>
            <a:pPr eaLnBrk="1" hangingPunct="1">
              <a:lnSpc>
                <a:spcPct val="90000"/>
              </a:lnSpc>
            </a:pPr>
            <a:r>
              <a:rPr lang="ja-JP" altLang="en-US" sz="2400" b="1" dirty="0">
                <a:latin typeface="+mn-ea"/>
              </a:rPr>
              <a:t>サンパワー社セル</a:t>
            </a:r>
            <a:r>
              <a:rPr lang="ja-JP" altLang="en-US" sz="2400" b="1" dirty="0" smtClean="0">
                <a:latin typeface="+mn-ea"/>
              </a:rPr>
              <a:t>＋</a:t>
            </a:r>
            <a:r>
              <a:rPr lang="en-US" altLang="ja-JP" sz="2400" b="1" dirty="0" smtClean="0">
                <a:latin typeface="+mn-ea"/>
              </a:rPr>
              <a:t>Corning</a:t>
            </a:r>
            <a:r>
              <a:rPr lang="ja-JP" altLang="en-US" sz="2400" b="1" dirty="0" smtClean="0">
                <a:latin typeface="+mn-ea"/>
              </a:rPr>
              <a:t>ガラスモジュール（</a:t>
            </a:r>
            <a:r>
              <a:rPr lang="en-US" altLang="ja-JP" sz="2400" b="1" dirty="0" smtClean="0">
                <a:latin typeface="+mn-ea"/>
              </a:rPr>
              <a:t>7</a:t>
            </a:r>
            <a:r>
              <a:rPr lang="ja-JP" altLang="en-US" sz="2400" b="1" dirty="0" smtClean="0">
                <a:latin typeface="+mn-ea"/>
              </a:rPr>
              <a:t>層</a:t>
            </a:r>
            <a:r>
              <a:rPr lang="en-US" altLang="ja-JP" sz="2400" b="1" dirty="0" smtClean="0">
                <a:latin typeface="+mn-ea"/>
              </a:rPr>
              <a:t>AR</a:t>
            </a:r>
            <a:r>
              <a:rPr lang="ja-JP" altLang="en-US" sz="2400" b="1" dirty="0">
                <a:latin typeface="+mn-ea"/>
              </a:rPr>
              <a:t>処理</a:t>
            </a:r>
            <a:r>
              <a:rPr lang="ja-JP" altLang="en-US" sz="2400" b="1" dirty="0" smtClean="0">
                <a:latin typeface="+mn-ea"/>
              </a:rPr>
              <a:t>）</a:t>
            </a:r>
            <a:endParaRPr lang="en-US" altLang="ja-JP" sz="2400" b="1" dirty="0">
              <a:latin typeface="+mn-ea"/>
            </a:endParaRPr>
          </a:p>
          <a:p>
            <a:pPr marL="0" indent="0" eaLnBrk="1" hangingPunct="1">
              <a:lnSpc>
                <a:spcPct val="90000"/>
              </a:lnSpc>
              <a:buNone/>
            </a:pPr>
            <a:r>
              <a:rPr lang="en-US" altLang="ja-JP" sz="2400" b="1" dirty="0" smtClean="0">
                <a:latin typeface="+mn-ea"/>
              </a:rPr>
              <a:t>Tokai Challenger</a:t>
            </a:r>
            <a:endParaRPr lang="en-US" altLang="ja-JP" sz="2400" b="1" dirty="0">
              <a:latin typeface="+mn-ea"/>
            </a:endParaRPr>
          </a:p>
          <a:p>
            <a:pPr eaLnBrk="1" hangingPunct="1">
              <a:lnSpc>
                <a:spcPct val="90000"/>
              </a:lnSpc>
            </a:pPr>
            <a:r>
              <a:rPr lang="ja-JP" altLang="en-US" sz="2400" b="1" dirty="0" smtClean="0">
                <a:latin typeface="+mn-ea"/>
              </a:rPr>
              <a:t>パナソニック</a:t>
            </a:r>
            <a:r>
              <a:rPr lang="en-US" altLang="ja-JP" sz="2400" b="1" dirty="0" smtClean="0">
                <a:latin typeface="+mn-ea"/>
              </a:rPr>
              <a:t>HIT</a:t>
            </a:r>
            <a:r>
              <a:rPr lang="ja-JP" altLang="en-US" sz="2400" b="1" dirty="0" smtClean="0">
                <a:latin typeface="+mn-ea"/>
              </a:rPr>
              <a:t>太陽電池＋モジュール（</a:t>
            </a:r>
            <a:r>
              <a:rPr lang="en-US" altLang="ja-JP" sz="2400" b="1" dirty="0" smtClean="0">
                <a:latin typeface="+mn-ea"/>
              </a:rPr>
              <a:t>AR</a:t>
            </a:r>
            <a:r>
              <a:rPr lang="ja-JP" altLang="en-US" sz="2400" b="1" dirty="0" smtClean="0">
                <a:latin typeface="+mn-ea"/>
              </a:rPr>
              <a:t>処理）</a:t>
            </a:r>
            <a:endParaRPr lang="en-US" altLang="ja-JP" sz="2400" b="1" dirty="0">
              <a:latin typeface="+mn-ea"/>
            </a:endParaRPr>
          </a:p>
          <a:p>
            <a:pPr marL="0" indent="0" eaLnBrk="1" hangingPunct="1">
              <a:lnSpc>
                <a:spcPct val="90000"/>
              </a:lnSpc>
              <a:buNone/>
            </a:pPr>
            <a:endParaRPr lang="en-US" altLang="ja-JP" sz="2400" b="1" dirty="0" smtClean="0">
              <a:latin typeface="+mn-ea"/>
            </a:endParaRPr>
          </a:p>
          <a:p>
            <a:pPr marL="0" indent="0" eaLnBrk="1" hangingPunct="1">
              <a:lnSpc>
                <a:spcPct val="90000"/>
              </a:lnSpc>
              <a:buNone/>
            </a:pPr>
            <a:endParaRPr lang="ja-JP" altLang="en-US" sz="2400" b="1" dirty="0">
              <a:latin typeface="+mn-ea"/>
            </a:endParaRPr>
          </a:p>
        </p:txBody>
      </p:sp>
      <p:sp>
        <p:nvSpPr>
          <p:cNvPr id="20" name="正方形/長方形 19"/>
          <p:cNvSpPr/>
          <p:nvPr/>
        </p:nvSpPr>
        <p:spPr>
          <a:xfrm>
            <a:off x="491665" y="316987"/>
            <a:ext cx="7050328" cy="707886"/>
          </a:xfrm>
          <a:prstGeom prst="rect">
            <a:avLst/>
          </a:prstGeom>
          <a:noFill/>
        </p:spPr>
        <p:txBody>
          <a:bodyPr wrap="none">
            <a:spAutoFit/>
          </a:bodyPr>
          <a:lstStyle/>
          <a:p>
            <a:pPr algn="ctr" fontAlgn="auto">
              <a:spcBef>
                <a:spcPts val="0"/>
              </a:spcBef>
              <a:spcAft>
                <a:spcPts val="0"/>
              </a:spcAft>
              <a:defRPr/>
            </a:pP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太陽電池モジュールの外観比較</a:t>
            </a:r>
            <a:endPar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pic>
        <p:nvPicPr>
          <p:cNvPr id="3074" name="Picture 2" descr="C:\Users\Kimura\Documents\WSC2011\kimura\DSC_99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317165"/>
            <a:ext cx="4464495" cy="29889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Kimura\Documents\WSC2011\kimura\DSC_99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317164"/>
            <a:ext cx="4464496" cy="298894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1835696" y="3563724"/>
            <a:ext cx="1080120" cy="369332"/>
          </a:xfrm>
          <a:prstGeom prst="rect">
            <a:avLst/>
          </a:prstGeom>
          <a:noFill/>
        </p:spPr>
        <p:txBody>
          <a:bodyPr wrap="square" rtlCol="0">
            <a:spAutoFit/>
          </a:bodyPr>
          <a:lstStyle/>
          <a:p>
            <a:r>
              <a:rPr kumimoji="1" lang="en-US" altLang="ja-JP" dirty="0" err="1" smtClean="0">
                <a:solidFill>
                  <a:schemeClr val="bg1"/>
                </a:solidFill>
              </a:rPr>
              <a:t>Nuna</a:t>
            </a:r>
            <a:r>
              <a:rPr kumimoji="1" lang="en-US" altLang="ja-JP" dirty="0" smtClean="0">
                <a:solidFill>
                  <a:schemeClr val="bg1"/>
                </a:solidFill>
              </a:rPr>
              <a:t> 6</a:t>
            </a:r>
            <a:endParaRPr kumimoji="1" lang="ja-JP" altLang="en-US" dirty="0">
              <a:solidFill>
                <a:schemeClr val="bg1"/>
              </a:solidFill>
            </a:endParaRPr>
          </a:p>
        </p:txBody>
      </p:sp>
      <p:sp>
        <p:nvSpPr>
          <p:cNvPr id="75" name="テキスト ボックス 74"/>
          <p:cNvSpPr txBox="1"/>
          <p:nvPr/>
        </p:nvSpPr>
        <p:spPr>
          <a:xfrm>
            <a:off x="5868144" y="3567819"/>
            <a:ext cx="1944216" cy="369332"/>
          </a:xfrm>
          <a:prstGeom prst="rect">
            <a:avLst/>
          </a:prstGeom>
          <a:noFill/>
        </p:spPr>
        <p:txBody>
          <a:bodyPr wrap="square" rtlCol="0">
            <a:spAutoFit/>
          </a:bodyPr>
          <a:lstStyle/>
          <a:p>
            <a:r>
              <a:rPr lang="en-US" altLang="ja-JP" dirty="0" smtClean="0">
                <a:solidFill>
                  <a:schemeClr val="bg1"/>
                </a:solidFill>
              </a:rPr>
              <a:t>Tokai Challenger</a:t>
            </a:r>
            <a:endParaRPr kumimoji="1" lang="ja-JP" altLang="en-US" dirty="0">
              <a:solidFill>
                <a:schemeClr val="bg1"/>
              </a:solidFill>
            </a:endParaRPr>
          </a:p>
        </p:txBody>
      </p:sp>
    </p:spTree>
    <p:extLst>
      <p:ext uri="{BB962C8B-B14F-4D97-AF65-F5344CB8AC3E}">
        <p14:creationId xmlns:p14="http://schemas.microsoft.com/office/powerpoint/2010/main" val="3403694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Junichi Taki\Desktop\resized\IMGP99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664721" y="3396370"/>
            <a:ext cx="2515791" cy="2192870"/>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3"/>
          <p:cNvSpPr>
            <a:spLocks noGrp="1" noChangeArrowheads="1"/>
          </p:cNvSpPr>
          <p:nvPr>
            <p:ph type="body" idx="4294967295"/>
          </p:nvPr>
        </p:nvSpPr>
        <p:spPr>
          <a:xfrm>
            <a:off x="0" y="1292620"/>
            <a:ext cx="8748464" cy="5664772"/>
          </a:xfrm>
        </p:spPr>
        <p:txBody>
          <a:bodyPr/>
          <a:lstStyle/>
          <a:p>
            <a:pPr eaLnBrk="1" hangingPunct="1">
              <a:lnSpc>
                <a:spcPct val="90000"/>
              </a:lnSpc>
            </a:pPr>
            <a:r>
              <a:rPr lang="en-US" altLang="ja-JP" sz="2800" b="1" dirty="0" smtClean="0">
                <a:solidFill>
                  <a:srgbClr val="0070C0"/>
                </a:solidFill>
                <a:latin typeface="+mn-ea"/>
              </a:rPr>
              <a:t>1K</a:t>
            </a:r>
            <a:r>
              <a:rPr lang="ja-JP" altLang="en-US" sz="2800" b="1" dirty="0" smtClean="0">
                <a:solidFill>
                  <a:srgbClr val="0070C0"/>
                </a:solidFill>
                <a:latin typeface="+mn-ea"/>
              </a:rPr>
              <a:t>および</a:t>
            </a:r>
            <a:r>
              <a:rPr lang="en-US" altLang="ja-JP" sz="2800" b="1" dirty="0" smtClean="0">
                <a:solidFill>
                  <a:srgbClr val="0070C0"/>
                </a:solidFill>
                <a:latin typeface="+mn-ea"/>
              </a:rPr>
              <a:t>3K</a:t>
            </a:r>
            <a:r>
              <a:rPr lang="ja-JP" altLang="en-US" sz="2800" b="1" dirty="0" smtClean="0">
                <a:solidFill>
                  <a:srgbClr val="0070C0"/>
                </a:solidFill>
                <a:latin typeface="+mn-ea"/>
              </a:rPr>
              <a:t>のカーボンクロスを採用</a:t>
            </a:r>
            <a:r>
              <a:rPr lang="en-US" altLang="ja-JP" sz="2800" b="1" dirty="0" smtClean="0">
                <a:solidFill>
                  <a:srgbClr val="0070C0"/>
                </a:solidFill>
                <a:latin typeface="+mn-ea"/>
              </a:rPr>
              <a:t/>
            </a:r>
            <a:br>
              <a:rPr lang="en-US" altLang="ja-JP" sz="2800" b="1" dirty="0" smtClean="0">
                <a:solidFill>
                  <a:srgbClr val="0070C0"/>
                </a:solidFill>
                <a:latin typeface="+mn-ea"/>
              </a:rPr>
            </a:br>
            <a:r>
              <a:rPr lang="ja-JP" altLang="en-US" sz="2000" b="1" dirty="0" smtClean="0">
                <a:solidFill>
                  <a:schemeClr val="tx1">
                    <a:lumMod val="50000"/>
                    <a:lumOff val="50000"/>
                  </a:schemeClr>
                </a:solidFill>
                <a:latin typeface="+mn-ea"/>
              </a:rPr>
              <a:t>→</a:t>
            </a:r>
            <a:r>
              <a:rPr lang="en-US" altLang="ja-JP" sz="2000" b="1" dirty="0" smtClean="0">
                <a:solidFill>
                  <a:schemeClr val="tx1">
                    <a:lumMod val="50000"/>
                    <a:lumOff val="50000"/>
                  </a:schemeClr>
                </a:solidFill>
                <a:latin typeface="+mn-ea"/>
              </a:rPr>
              <a:t>B787</a:t>
            </a:r>
            <a:r>
              <a:rPr lang="ja-JP" altLang="en-US" sz="2000" b="1" dirty="0" smtClean="0">
                <a:solidFill>
                  <a:schemeClr val="tx1">
                    <a:lumMod val="50000"/>
                    <a:lumOff val="50000"/>
                  </a:schemeClr>
                </a:solidFill>
                <a:latin typeface="+mn-ea"/>
              </a:rPr>
              <a:t>などにも使用される東レのトレカ</a:t>
            </a:r>
            <a:r>
              <a:rPr lang="en-US" altLang="ja-JP" sz="2000" b="1" dirty="0" smtClean="0">
                <a:solidFill>
                  <a:schemeClr val="tx1">
                    <a:lumMod val="50000"/>
                    <a:lumOff val="50000"/>
                  </a:schemeClr>
                </a:solidFill>
                <a:latin typeface="+mn-ea"/>
              </a:rPr>
              <a:t/>
            </a:r>
            <a:br>
              <a:rPr lang="en-US" altLang="ja-JP" sz="2000" b="1" dirty="0" smtClean="0">
                <a:solidFill>
                  <a:schemeClr val="tx1">
                    <a:lumMod val="50000"/>
                    <a:lumOff val="50000"/>
                  </a:schemeClr>
                </a:solidFill>
                <a:latin typeface="+mn-ea"/>
              </a:rPr>
            </a:br>
            <a:r>
              <a:rPr lang="ja-JP" altLang="en-US" sz="2000" b="1" dirty="0" smtClean="0">
                <a:solidFill>
                  <a:schemeClr val="tx1">
                    <a:lumMod val="50000"/>
                    <a:lumOff val="50000"/>
                  </a:schemeClr>
                </a:solidFill>
                <a:latin typeface="+mn-ea"/>
              </a:rPr>
              <a:t>→</a:t>
            </a:r>
            <a:r>
              <a:rPr lang="en-US" altLang="ja-JP" sz="2000" b="1" dirty="0" smtClean="0">
                <a:solidFill>
                  <a:schemeClr val="tx1">
                    <a:lumMod val="50000"/>
                    <a:lumOff val="50000"/>
                  </a:schemeClr>
                </a:solidFill>
                <a:latin typeface="+mn-ea"/>
              </a:rPr>
              <a:t>F1</a:t>
            </a:r>
            <a:r>
              <a:rPr lang="ja-JP" altLang="en-US" sz="2000" b="1" dirty="0" smtClean="0">
                <a:solidFill>
                  <a:schemeClr val="tx1">
                    <a:lumMod val="50000"/>
                    <a:lumOff val="50000"/>
                  </a:schemeClr>
                </a:solidFill>
                <a:latin typeface="+mn-ea"/>
              </a:rPr>
              <a:t>などにも使用される</a:t>
            </a:r>
            <a:r>
              <a:rPr lang="en-US" altLang="ja-JP" sz="2000" b="1" dirty="0" smtClean="0">
                <a:solidFill>
                  <a:schemeClr val="tx1">
                    <a:lumMod val="50000"/>
                    <a:lumOff val="50000"/>
                  </a:schemeClr>
                </a:solidFill>
                <a:latin typeface="+mn-ea"/>
              </a:rPr>
              <a:t>1K</a:t>
            </a:r>
            <a:r>
              <a:rPr lang="ja-JP" altLang="en-US" sz="2000" b="1" dirty="0" smtClean="0">
                <a:solidFill>
                  <a:schemeClr val="tx1">
                    <a:lumMod val="50000"/>
                    <a:lumOff val="50000"/>
                  </a:schemeClr>
                </a:solidFill>
                <a:latin typeface="+mn-ea"/>
              </a:rPr>
              <a:t>のカーボン</a:t>
            </a:r>
            <a:r>
              <a:rPr lang="en-US" altLang="ja-JP" sz="2000" b="1" dirty="0" smtClean="0">
                <a:solidFill>
                  <a:schemeClr val="tx1">
                    <a:lumMod val="50000"/>
                    <a:lumOff val="50000"/>
                  </a:schemeClr>
                </a:solidFill>
                <a:latin typeface="+mn-ea"/>
              </a:rPr>
              <a:t/>
            </a:r>
            <a:br>
              <a:rPr lang="en-US" altLang="ja-JP" sz="2000" b="1" dirty="0" smtClean="0">
                <a:solidFill>
                  <a:schemeClr val="tx1">
                    <a:lumMod val="50000"/>
                    <a:lumOff val="50000"/>
                  </a:schemeClr>
                </a:solidFill>
                <a:latin typeface="+mn-ea"/>
              </a:rPr>
            </a:br>
            <a:r>
              <a:rPr lang="ja-JP" altLang="en-US" sz="2000" b="1" dirty="0" smtClean="0">
                <a:solidFill>
                  <a:schemeClr val="tx1">
                    <a:lumMod val="50000"/>
                    <a:lumOff val="50000"/>
                  </a:schemeClr>
                </a:solidFill>
                <a:latin typeface="+mn-ea"/>
              </a:rPr>
              <a:t>クロスを使用</a:t>
            </a:r>
            <a:r>
              <a:rPr lang="en-US" altLang="ja-JP" sz="2000" b="1" dirty="0" smtClean="0">
                <a:solidFill>
                  <a:schemeClr val="tx1">
                    <a:lumMod val="50000"/>
                    <a:lumOff val="50000"/>
                  </a:schemeClr>
                </a:solidFill>
                <a:latin typeface="+mn-ea"/>
              </a:rPr>
              <a:t/>
            </a:r>
            <a:br>
              <a:rPr lang="en-US" altLang="ja-JP" sz="2000" b="1" dirty="0" smtClean="0">
                <a:solidFill>
                  <a:schemeClr val="tx1">
                    <a:lumMod val="50000"/>
                    <a:lumOff val="50000"/>
                  </a:schemeClr>
                </a:solidFill>
                <a:latin typeface="+mn-ea"/>
              </a:rPr>
            </a:br>
            <a:r>
              <a:rPr lang="ja-JP" altLang="en-US" sz="2000" b="1" dirty="0" smtClean="0">
                <a:solidFill>
                  <a:schemeClr val="tx1">
                    <a:lumMod val="50000"/>
                    <a:lumOff val="50000"/>
                  </a:schemeClr>
                </a:solidFill>
                <a:latin typeface="+mn-ea"/>
              </a:rPr>
              <a:t>→</a:t>
            </a:r>
            <a:r>
              <a:rPr lang="en-US" altLang="ja-JP" sz="2000" b="1" dirty="0" smtClean="0">
                <a:solidFill>
                  <a:schemeClr val="tx1">
                    <a:lumMod val="50000"/>
                    <a:lumOff val="50000"/>
                  </a:schemeClr>
                </a:solidFill>
                <a:latin typeface="+mn-ea"/>
              </a:rPr>
              <a:t>SCRYU/Tetra</a:t>
            </a:r>
            <a:r>
              <a:rPr lang="ja-JP" altLang="en-US" sz="2000" b="1" dirty="0" smtClean="0">
                <a:solidFill>
                  <a:schemeClr val="tx1">
                    <a:lumMod val="50000"/>
                    <a:lumOff val="50000"/>
                  </a:schemeClr>
                </a:solidFill>
                <a:latin typeface="+mn-ea"/>
              </a:rPr>
              <a:t>による三次元流体解析</a:t>
            </a:r>
            <a:endParaRPr lang="en-US" altLang="ja-JP" sz="2000" b="1" dirty="0" smtClean="0">
              <a:solidFill>
                <a:schemeClr val="tx1">
                  <a:lumMod val="50000"/>
                  <a:lumOff val="50000"/>
                </a:schemeClr>
              </a:solidFill>
              <a:latin typeface="+mn-ea"/>
            </a:endParaRPr>
          </a:p>
          <a:p>
            <a:pPr eaLnBrk="1" hangingPunct="1">
              <a:lnSpc>
                <a:spcPct val="90000"/>
              </a:lnSpc>
            </a:pPr>
            <a:r>
              <a:rPr lang="ja-JP" altLang="en-US" sz="2800" b="1" dirty="0" smtClean="0">
                <a:solidFill>
                  <a:srgbClr val="0070C0"/>
                </a:solidFill>
                <a:latin typeface="+mn-ea"/>
              </a:rPr>
              <a:t>カーボン部品比率をアップ</a:t>
            </a:r>
            <a:r>
              <a:rPr lang="en-US" altLang="ja-JP" sz="2800" b="1" dirty="0">
                <a:solidFill>
                  <a:srgbClr val="0070C0"/>
                </a:solidFill>
                <a:latin typeface="+mn-ea"/>
              </a:rPr>
              <a:t/>
            </a:r>
            <a:br>
              <a:rPr lang="en-US" altLang="ja-JP" sz="2800" b="1" dirty="0">
                <a:solidFill>
                  <a:srgbClr val="0070C0"/>
                </a:solidFill>
                <a:latin typeface="+mn-ea"/>
              </a:rPr>
            </a:br>
            <a:r>
              <a:rPr lang="ja-JP" altLang="en-US" sz="2000" b="1" dirty="0" smtClean="0">
                <a:solidFill>
                  <a:schemeClr val="tx1">
                    <a:lumMod val="50000"/>
                    <a:lumOff val="50000"/>
                  </a:schemeClr>
                </a:solidFill>
                <a:latin typeface="+mn-ea"/>
              </a:rPr>
              <a:t>→サスペンションアーム、ロール</a:t>
            </a:r>
            <a:r>
              <a:rPr lang="en-US" altLang="ja-JP" sz="2000" b="1" dirty="0">
                <a:solidFill>
                  <a:schemeClr val="tx1">
                    <a:lumMod val="50000"/>
                    <a:lumOff val="50000"/>
                  </a:schemeClr>
                </a:solidFill>
                <a:latin typeface="+mn-ea"/>
              </a:rPr>
              <a:t/>
            </a:r>
            <a:br>
              <a:rPr lang="en-US" altLang="ja-JP" sz="2000" b="1" dirty="0">
                <a:solidFill>
                  <a:schemeClr val="tx1">
                    <a:lumMod val="50000"/>
                    <a:lumOff val="50000"/>
                  </a:schemeClr>
                </a:solidFill>
                <a:latin typeface="+mn-ea"/>
              </a:rPr>
            </a:br>
            <a:r>
              <a:rPr lang="ja-JP" altLang="en-US" sz="2000" b="1" dirty="0" smtClean="0">
                <a:solidFill>
                  <a:schemeClr val="tx1">
                    <a:lumMod val="50000"/>
                    <a:lumOff val="50000"/>
                  </a:schemeClr>
                </a:solidFill>
                <a:latin typeface="+mn-ea"/>
              </a:rPr>
              <a:t>バー、ステアリングなど従来金属製</a:t>
            </a:r>
            <a:r>
              <a:rPr lang="en-US" altLang="ja-JP" sz="2000" b="1" dirty="0" smtClean="0">
                <a:solidFill>
                  <a:schemeClr val="tx1">
                    <a:lumMod val="50000"/>
                    <a:lumOff val="50000"/>
                  </a:schemeClr>
                </a:solidFill>
                <a:latin typeface="+mn-ea"/>
              </a:rPr>
              <a:t/>
            </a:r>
            <a:br>
              <a:rPr lang="en-US" altLang="ja-JP" sz="2000" b="1" dirty="0" smtClean="0">
                <a:solidFill>
                  <a:schemeClr val="tx1">
                    <a:lumMod val="50000"/>
                    <a:lumOff val="50000"/>
                  </a:schemeClr>
                </a:solidFill>
                <a:latin typeface="+mn-ea"/>
              </a:rPr>
            </a:br>
            <a:r>
              <a:rPr lang="ja-JP" altLang="en-US" sz="2000" b="1" dirty="0" err="1" smtClean="0">
                <a:solidFill>
                  <a:schemeClr val="tx1">
                    <a:lumMod val="50000"/>
                    <a:lumOff val="50000"/>
                  </a:schemeClr>
                </a:solidFill>
                <a:latin typeface="+mn-ea"/>
              </a:rPr>
              <a:t>だった</a:t>
            </a:r>
            <a:r>
              <a:rPr lang="ja-JP" altLang="en-US" sz="2000" b="1" dirty="0" smtClean="0">
                <a:solidFill>
                  <a:schemeClr val="tx1">
                    <a:lumMod val="50000"/>
                    <a:lumOff val="50000"/>
                  </a:schemeClr>
                </a:solidFill>
                <a:latin typeface="+mn-ea"/>
              </a:rPr>
              <a:t>部品をカーボン化することで</a:t>
            </a:r>
            <a:r>
              <a:rPr lang="en-US" altLang="ja-JP" sz="2000" b="1" dirty="0" smtClean="0">
                <a:solidFill>
                  <a:schemeClr val="tx1">
                    <a:lumMod val="50000"/>
                    <a:lumOff val="50000"/>
                  </a:schemeClr>
                </a:solidFill>
                <a:latin typeface="+mn-ea"/>
              </a:rPr>
              <a:t/>
            </a:r>
            <a:br>
              <a:rPr lang="en-US" altLang="ja-JP" sz="2000" b="1" dirty="0" smtClean="0">
                <a:solidFill>
                  <a:schemeClr val="tx1">
                    <a:lumMod val="50000"/>
                    <a:lumOff val="50000"/>
                  </a:schemeClr>
                </a:solidFill>
                <a:latin typeface="+mn-ea"/>
              </a:rPr>
            </a:br>
            <a:r>
              <a:rPr lang="ja-JP" altLang="en-US" sz="2000" b="1" dirty="0" smtClean="0">
                <a:solidFill>
                  <a:schemeClr val="tx1">
                    <a:lumMod val="50000"/>
                    <a:lumOff val="50000"/>
                  </a:schemeClr>
                </a:solidFill>
                <a:latin typeface="+mn-ea"/>
              </a:rPr>
              <a:t>軽量化</a:t>
            </a:r>
            <a:endParaRPr lang="en-US" altLang="ja-JP" sz="2000" b="1" dirty="0" smtClean="0">
              <a:solidFill>
                <a:schemeClr val="tx1">
                  <a:lumMod val="50000"/>
                  <a:lumOff val="50000"/>
                </a:schemeClr>
              </a:solidFill>
              <a:latin typeface="+mn-ea"/>
            </a:endParaRPr>
          </a:p>
          <a:p>
            <a:pPr eaLnBrk="1" hangingPunct="1">
              <a:lnSpc>
                <a:spcPct val="90000"/>
              </a:lnSpc>
            </a:pPr>
            <a:r>
              <a:rPr lang="ja-JP" altLang="en-US" sz="2800" b="1" dirty="0" smtClean="0">
                <a:solidFill>
                  <a:srgbClr val="0070C0"/>
                </a:solidFill>
                <a:latin typeface="+mn-ea"/>
              </a:rPr>
              <a:t>電気部品も軽量化</a:t>
            </a:r>
            <a:r>
              <a:rPr lang="en-US" altLang="ja-JP" sz="2800" b="1" dirty="0">
                <a:solidFill>
                  <a:srgbClr val="0070C0"/>
                </a:solidFill>
                <a:latin typeface="+mn-ea"/>
              </a:rPr>
              <a:t/>
            </a:r>
            <a:br>
              <a:rPr lang="en-US" altLang="ja-JP" sz="2800" b="1" dirty="0">
                <a:solidFill>
                  <a:srgbClr val="0070C0"/>
                </a:solidFill>
                <a:latin typeface="+mn-ea"/>
              </a:rPr>
            </a:br>
            <a:r>
              <a:rPr lang="ja-JP" altLang="en-US" sz="2000" b="1" dirty="0" smtClean="0">
                <a:solidFill>
                  <a:schemeClr val="tx1">
                    <a:lumMod val="50000"/>
                    <a:lumOff val="50000"/>
                  </a:schemeClr>
                </a:solidFill>
                <a:latin typeface="+mn-ea"/>
              </a:rPr>
              <a:t>→リチウムイオンバッテリや計測機</a:t>
            </a:r>
            <a:r>
              <a:rPr lang="en-US" altLang="ja-JP" sz="2000" b="1" dirty="0" smtClean="0">
                <a:solidFill>
                  <a:schemeClr val="tx1">
                    <a:lumMod val="50000"/>
                    <a:lumOff val="50000"/>
                  </a:schemeClr>
                </a:solidFill>
                <a:latin typeface="+mn-ea"/>
              </a:rPr>
              <a:t/>
            </a:r>
            <a:br>
              <a:rPr lang="en-US" altLang="ja-JP" sz="2000" b="1" dirty="0" smtClean="0">
                <a:solidFill>
                  <a:schemeClr val="tx1">
                    <a:lumMod val="50000"/>
                    <a:lumOff val="50000"/>
                  </a:schemeClr>
                </a:solidFill>
                <a:latin typeface="+mn-ea"/>
              </a:rPr>
            </a:br>
            <a:r>
              <a:rPr lang="ja-JP" altLang="en-US" sz="2000" b="1" dirty="0" smtClean="0">
                <a:solidFill>
                  <a:schemeClr val="tx1">
                    <a:lumMod val="50000"/>
                    <a:lumOff val="50000"/>
                  </a:schemeClr>
                </a:solidFill>
                <a:latin typeface="+mn-ea"/>
              </a:rPr>
              <a:t>器の軽量化も同時に行われた</a:t>
            </a:r>
            <a:endParaRPr lang="en-US" altLang="ja-JP" sz="2000" b="1" dirty="0" smtClean="0">
              <a:solidFill>
                <a:schemeClr val="tx1">
                  <a:lumMod val="50000"/>
                  <a:lumOff val="50000"/>
                </a:schemeClr>
              </a:solidFill>
              <a:latin typeface="+mn-ea"/>
            </a:endParaRPr>
          </a:p>
          <a:p>
            <a:pPr eaLnBrk="1" hangingPunct="1">
              <a:lnSpc>
                <a:spcPct val="90000"/>
              </a:lnSpc>
            </a:pPr>
            <a:endParaRPr lang="en-US" altLang="ja-JP" sz="2000" b="1" dirty="0">
              <a:solidFill>
                <a:schemeClr val="tx1">
                  <a:lumMod val="50000"/>
                  <a:lumOff val="50000"/>
                </a:schemeClr>
              </a:solidFill>
              <a:latin typeface="+mn-ea"/>
            </a:endParaRPr>
          </a:p>
          <a:p>
            <a:pPr eaLnBrk="1" hangingPunct="1">
              <a:lnSpc>
                <a:spcPct val="90000"/>
              </a:lnSpc>
            </a:pPr>
            <a:r>
              <a:rPr lang="ja-JP" altLang="en-US" b="1" dirty="0" smtClean="0">
                <a:solidFill>
                  <a:srgbClr val="FF0000"/>
                </a:solidFill>
                <a:latin typeface="+mn-ea"/>
              </a:rPr>
              <a:t>車体重量は、</a:t>
            </a:r>
            <a:r>
              <a:rPr lang="en-US" altLang="ja-JP" b="1" dirty="0" smtClean="0">
                <a:solidFill>
                  <a:srgbClr val="FF0000"/>
                </a:solidFill>
                <a:latin typeface="+mn-ea"/>
              </a:rPr>
              <a:t>160kg</a:t>
            </a:r>
            <a:r>
              <a:rPr lang="ja-JP" altLang="en-US" b="1" dirty="0" smtClean="0">
                <a:solidFill>
                  <a:srgbClr val="FF0000"/>
                </a:solidFill>
                <a:latin typeface="+mn-ea"/>
              </a:rPr>
              <a:t>から</a:t>
            </a:r>
            <a:r>
              <a:rPr lang="en-US" altLang="ja-JP" b="1" dirty="0" smtClean="0">
                <a:solidFill>
                  <a:srgbClr val="FF0000"/>
                </a:solidFill>
                <a:latin typeface="+mn-ea"/>
              </a:rPr>
              <a:t>140kg</a:t>
            </a:r>
            <a:r>
              <a:rPr lang="ja-JP" altLang="en-US" b="1" dirty="0">
                <a:solidFill>
                  <a:srgbClr val="FF0000"/>
                </a:solidFill>
                <a:latin typeface="+mn-ea"/>
              </a:rPr>
              <a:t>へ</a:t>
            </a:r>
            <a:r>
              <a:rPr lang="en-US" altLang="ja-JP" b="1" dirty="0" smtClean="0">
                <a:solidFill>
                  <a:srgbClr val="FF0000"/>
                </a:solidFill>
                <a:latin typeface="+mn-ea"/>
              </a:rPr>
              <a:t>20kg</a:t>
            </a:r>
            <a:r>
              <a:rPr lang="ja-JP" altLang="en-US" b="1" dirty="0" smtClean="0">
                <a:solidFill>
                  <a:srgbClr val="FF0000"/>
                </a:solidFill>
                <a:latin typeface="+mn-ea"/>
              </a:rPr>
              <a:t>の軽量化</a:t>
            </a:r>
            <a:endParaRPr lang="ja-JP" altLang="en-US" b="1" dirty="0">
              <a:solidFill>
                <a:srgbClr val="FF0000"/>
              </a:solidFill>
              <a:latin typeface="+mn-ea"/>
            </a:endParaRPr>
          </a:p>
        </p:txBody>
      </p:sp>
      <p:sp>
        <p:nvSpPr>
          <p:cNvPr id="20" name="正方形/長方形 19"/>
          <p:cNvSpPr/>
          <p:nvPr/>
        </p:nvSpPr>
        <p:spPr>
          <a:xfrm>
            <a:off x="35496" y="316987"/>
            <a:ext cx="9108584" cy="707886"/>
          </a:xfrm>
          <a:prstGeom prst="rect">
            <a:avLst/>
          </a:prstGeom>
          <a:noFill/>
        </p:spPr>
        <p:txBody>
          <a:bodyPr wrap="none">
            <a:spAutoFit/>
          </a:bodyPr>
          <a:lstStyle/>
          <a:p>
            <a:pPr algn="ctr" fontAlgn="auto">
              <a:spcBef>
                <a:spcPts val="0"/>
              </a:spcBef>
              <a:spcAft>
                <a:spcPts val="0"/>
              </a:spcAft>
              <a:defRPr/>
            </a:pP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東レ・炭素繊維によるトップレベルの軽量化</a:t>
            </a:r>
            <a:endPar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pic>
        <p:nvPicPr>
          <p:cNvPr id="5" name="図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9497" y="1196752"/>
            <a:ext cx="3446585" cy="2297724"/>
          </a:xfrm>
          <a:prstGeom prst="rect">
            <a:avLst/>
          </a:prstGeom>
          <a:noFill/>
          <a:ln>
            <a:noFill/>
          </a:ln>
        </p:spPr>
      </p:pic>
      <p:pic>
        <p:nvPicPr>
          <p:cNvPr id="6" name="Picture 2" descr="C:\Users\Junichi Taki\Desktop\resized\IMGP991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125614" y="3494476"/>
            <a:ext cx="2534618" cy="2094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0852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2374" y="4077072"/>
            <a:ext cx="422447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552" y="2835729"/>
            <a:ext cx="5645427" cy="404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Rectangle 3"/>
          <p:cNvSpPr>
            <a:spLocks noGrp="1" noChangeArrowheads="1"/>
          </p:cNvSpPr>
          <p:nvPr>
            <p:ph type="body" idx="4294967295"/>
          </p:nvPr>
        </p:nvSpPr>
        <p:spPr>
          <a:xfrm>
            <a:off x="107504" y="1196752"/>
            <a:ext cx="9036496" cy="5592764"/>
          </a:xfrm>
        </p:spPr>
        <p:txBody>
          <a:bodyPr/>
          <a:lstStyle/>
          <a:p>
            <a:pPr eaLnBrk="1" hangingPunct="1">
              <a:lnSpc>
                <a:spcPct val="90000"/>
              </a:lnSpc>
            </a:pPr>
            <a:r>
              <a:rPr lang="ja-JP" altLang="en-US" sz="2700" b="1" dirty="0" smtClean="0">
                <a:solidFill>
                  <a:schemeClr val="tx2"/>
                </a:solidFill>
                <a:latin typeface="+mn-ea"/>
              </a:rPr>
              <a:t>鉄系アモルファス電磁石コア（日本ケミコン）とセラミックボールベアリング（ジェイテクト）を組み合わせた高効率モータ</a:t>
            </a:r>
            <a:endParaRPr lang="en-US" altLang="ja-JP" sz="2700" b="1" dirty="0" smtClean="0">
              <a:solidFill>
                <a:schemeClr val="tx2"/>
              </a:solidFill>
              <a:latin typeface="+mn-ea"/>
            </a:endParaRPr>
          </a:p>
          <a:p>
            <a:pPr eaLnBrk="1" hangingPunct="1">
              <a:lnSpc>
                <a:spcPct val="90000"/>
              </a:lnSpc>
            </a:pPr>
            <a:r>
              <a:rPr lang="ja-JP" altLang="en-US" sz="2700" b="1" dirty="0" smtClean="0">
                <a:solidFill>
                  <a:schemeClr val="tx2"/>
                </a:solidFill>
                <a:latin typeface="+mn-ea"/>
              </a:rPr>
              <a:t>低転がり抵抗なミシュラン・ラジアルタイヤを装着</a:t>
            </a:r>
            <a:endParaRPr lang="en-US" altLang="ja-JP" sz="2700" b="1" dirty="0" smtClean="0">
              <a:solidFill>
                <a:schemeClr val="tx2"/>
              </a:solidFill>
              <a:latin typeface="+mn-ea"/>
            </a:endParaRPr>
          </a:p>
          <a:p>
            <a:pPr eaLnBrk="1" hangingPunct="1">
              <a:lnSpc>
                <a:spcPct val="90000"/>
              </a:lnSpc>
            </a:pPr>
            <a:endParaRPr lang="en-US" altLang="ja-JP" b="1" dirty="0" smtClean="0">
              <a:solidFill>
                <a:schemeClr val="tx2"/>
              </a:solidFill>
              <a:latin typeface="+mn-ea"/>
            </a:endParaRPr>
          </a:p>
        </p:txBody>
      </p:sp>
      <p:sp>
        <p:nvSpPr>
          <p:cNvPr id="6" name="正方形/長方形 5"/>
          <p:cNvSpPr/>
          <p:nvPr/>
        </p:nvSpPr>
        <p:spPr>
          <a:xfrm>
            <a:off x="-48424" y="316987"/>
            <a:ext cx="9300944" cy="707886"/>
          </a:xfrm>
          <a:prstGeom prst="rect">
            <a:avLst/>
          </a:prstGeom>
          <a:noFill/>
        </p:spPr>
        <p:txBody>
          <a:bodyPr wrap="none">
            <a:spAutoFit/>
          </a:bodyPr>
          <a:lstStyle/>
          <a:p>
            <a:pPr algn="ctr" fontAlgn="auto">
              <a:spcBef>
                <a:spcPts val="0"/>
              </a:spcBef>
              <a:spcAft>
                <a:spcPts val="0"/>
              </a:spcAft>
              <a:defRPr/>
            </a:pP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ミツバ・</a:t>
            </a:r>
            <a:r>
              <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DD</a:t>
            </a: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モータとミシュラン・ラジアルタイヤ</a:t>
            </a:r>
            <a:endPar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
        <p:nvSpPr>
          <p:cNvPr id="4" name="下矢印 3"/>
          <p:cNvSpPr/>
          <p:nvPr/>
        </p:nvSpPr>
        <p:spPr>
          <a:xfrm rot="21293881">
            <a:off x="6060594" y="3845632"/>
            <a:ext cx="297584" cy="11025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5580112" y="3446863"/>
            <a:ext cx="2747178" cy="369332"/>
          </a:xfrm>
          <a:prstGeom prst="rect">
            <a:avLst/>
          </a:prstGeom>
          <a:noFill/>
        </p:spPr>
        <p:txBody>
          <a:bodyPr wrap="square" rtlCol="0">
            <a:spAutoFit/>
          </a:bodyPr>
          <a:lstStyle/>
          <a:p>
            <a:r>
              <a:rPr lang="ja-JP" altLang="en-US" dirty="0" smtClean="0"/>
              <a:t>窒化ケイ素 </a:t>
            </a:r>
            <a:r>
              <a:rPr lang="ja-JP" altLang="ja-JP" dirty="0" smtClean="0"/>
              <a:t>Si</a:t>
            </a:r>
            <a:r>
              <a:rPr lang="ja-JP" altLang="ja-JP" baseline="-25000" dirty="0" smtClean="0"/>
              <a:t>3</a:t>
            </a:r>
            <a:r>
              <a:rPr lang="ja-JP" altLang="ja-JP" dirty="0" smtClean="0"/>
              <a:t>N</a:t>
            </a:r>
            <a:r>
              <a:rPr lang="ja-JP" altLang="ja-JP" baseline="-25000" dirty="0" smtClean="0"/>
              <a:t>4</a:t>
            </a:r>
            <a:endParaRPr kumimoji="1" lang="ja-JP" altLang="en-US" baseline="-25000" dirty="0"/>
          </a:p>
        </p:txBody>
      </p:sp>
    </p:spTree>
    <p:extLst>
      <p:ext uri="{BB962C8B-B14F-4D97-AF65-F5344CB8AC3E}">
        <p14:creationId xmlns:p14="http://schemas.microsoft.com/office/powerpoint/2010/main" val="2983278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0" y="1196752"/>
            <a:ext cx="8748464" cy="5664772"/>
          </a:xfrm>
        </p:spPr>
        <p:txBody>
          <a:bodyPr/>
          <a:lstStyle/>
          <a:p>
            <a:pPr eaLnBrk="1" hangingPunct="1">
              <a:lnSpc>
                <a:spcPct val="90000"/>
              </a:lnSpc>
            </a:pPr>
            <a:r>
              <a:rPr lang="en-US" altLang="ja-JP" sz="2800" b="1" dirty="0" smtClean="0">
                <a:solidFill>
                  <a:schemeClr val="tx2"/>
                </a:solidFill>
                <a:latin typeface="+mn-ea"/>
              </a:rPr>
              <a:t>90%</a:t>
            </a:r>
            <a:r>
              <a:rPr lang="ja-JP" altLang="en-US" sz="2800" b="1" dirty="0" smtClean="0">
                <a:solidFill>
                  <a:schemeClr val="tx2"/>
                </a:solidFill>
                <a:latin typeface="+mn-ea"/>
              </a:rPr>
              <a:t>以上の高効率領域を実現→ファンレス化</a:t>
            </a:r>
            <a:endParaRPr lang="en-US" altLang="ja-JP" sz="2800" b="1" dirty="0" smtClean="0">
              <a:solidFill>
                <a:schemeClr val="tx2"/>
              </a:solidFill>
              <a:latin typeface="+mn-ea"/>
            </a:endParaRPr>
          </a:p>
          <a:p>
            <a:pPr eaLnBrk="1" hangingPunct="1">
              <a:lnSpc>
                <a:spcPct val="90000"/>
              </a:lnSpc>
            </a:pPr>
            <a:r>
              <a:rPr lang="ja-JP" altLang="en-US" sz="2800" b="1" dirty="0" smtClean="0">
                <a:solidFill>
                  <a:schemeClr val="tx2"/>
                </a:solidFill>
                <a:latin typeface="+mn-ea"/>
              </a:rPr>
              <a:t>進角制御、相補</a:t>
            </a:r>
            <a:r>
              <a:rPr lang="en-US" altLang="ja-JP" sz="2800" b="1" dirty="0" smtClean="0">
                <a:solidFill>
                  <a:schemeClr val="tx2"/>
                </a:solidFill>
                <a:latin typeface="+mn-ea"/>
              </a:rPr>
              <a:t>PWM</a:t>
            </a:r>
            <a:r>
              <a:rPr lang="ja-JP" altLang="en-US" sz="2800" b="1" dirty="0" smtClean="0">
                <a:solidFill>
                  <a:schemeClr val="tx2"/>
                </a:solidFill>
                <a:latin typeface="+mn-ea"/>
              </a:rPr>
              <a:t>制御で広い領域で高効率</a:t>
            </a:r>
            <a:endParaRPr lang="en-US" altLang="ja-JP" sz="2800" b="1" dirty="0" smtClean="0">
              <a:solidFill>
                <a:schemeClr val="tx2"/>
              </a:solidFill>
              <a:latin typeface="+mn-ea"/>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872"/>
            <a:ext cx="9193182" cy="418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149121" y="316987"/>
            <a:ext cx="8763938" cy="707886"/>
          </a:xfrm>
          <a:prstGeom prst="rect">
            <a:avLst/>
          </a:prstGeom>
          <a:noFill/>
        </p:spPr>
        <p:txBody>
          <a:bodyPr wrap="none">
            <a:spAutoFit/>
          </a:bodyPr>
          <a:lstStyle/>
          <a:p>
            <a:pPr algn="ctr" fontAlgn="auto">
              <a:spcBef>
                <a:spcPts val="0"/>
              </a:spcBef>
              <a:spcAft>
                <a:spcPts val="0"/>
              </a:spcAft>
              <a:defRPr/>
            </a:pP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ミツバ</a:t>
            </a:r>
            <a:r>
              <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DD</a:t>
            </a: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モータ特性の例</a:t>
            </a:r>
            <a:r>
              <a:rPr lang="ja-JP"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（コントローラを含む）</a:t>
            </a:r>
            <a:endParaRPr lang="en-US" altLang="ja-JP"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
        <p:nvSpPr>
          <p:cNvPr id="2" name="テキスト ボックス 1"/>
          <p:cNvSpPr txBox="1"/>
          <p:nvPr/>
        </p:nvSpPr>
        <p:spPr>
          <a:xfrm rot="16200000">
            <a:off x="8342547" y="4823285"/>
            <a:ext cx="1080121" cy="307777"/>
          </a:xfrm>
          <a:prstGeom prst="rect">
            <a:avLst/>
          </a:prstGeom>
          <a:noFill/>
        </p:spPr>
        <p:txBody>
          <a:bodyPr wrap="square" rtlCol="0">
            <a:spAutoFit/>
          </a:bodyPr>
          <a:lstStyle/>
          <a:p>
            <a:r>
              <a:rPr kumimoji="1" lang="ja-JP" altLang="en-US" sz="1200" b="1" dirty="0" smtClean="0"/>
              <a:t>トルク</a:t>
            </a:r>
            <a:r>
              <a:rPr kumimoji="1" lang="ja-JP" altLang="en-US" sz="1400" b="1" dirty="0" smtClean="0"/>
              <a:t>　</a:t>
            </a:r>
            <a:r>
              <a:rPr kumimoji="1" lang="en-US" altLang="ja-JP" sz="1400" b="1" dirty="0" smtClean="0"/>
              <a:t>N</a:t>
            </a:r>
            <a:r>
              <a:rPr kumimoji="1" lang="ja-JP" altLang="en-US" sz="1400" b="1" dirty="0" smtClean="0"/>
              <a:t>・</a:t>
            </a:r>
            <a:r>
              <a:rPr kumimoji="1" lang="en-US" altLang="ja-JP" sz="1400" b="1" dirty="0" smtClean="0"/>
              <a:t>m</a:t>
            </a:r>
            <a:endParaRPr kumimoji="1" lang="ja-JP" altLang="en-US" sz="1400" b="1" dirty="0"/>
          </a:p>
        </p:txBody>
      </p:sp>
    </p:spTree>
    <p:extLst>
      <p:ext uri="{BB962C8B-B14F-4D97-AF65-F5344CB8AC3E}">
        <p14:creationId xmlns:p14="http://schemas.microsoft.com/office/powerpoint/2010/main" val="18544603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円柱 11"/>
          <p:cNvSpPr/>
          <p:nvPr/>
        </p:nvSpPr>
        <p:spPr>
          <a:xfrm>
            <a:off x="6722436" y="4221088"/>
            <a:ext cx="1449964" cy="1152128"/>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t>通信衛星</a:t>
            </a:r>
            <a:r>
              <a:rPr lang="en-US" altLang="ja-JP" sz="1600" dirty="0" smtClean="0"/>
              <a:t/>
            </a:r>
            <a:br>
              <a:rPr lang="en-US" altLang="ja-JP" sz="1600" dirty="0" smtClean="0"/>
            </a:br>
            <a:r>
              <a:rPr lang="ja-JP" altLang="en-US" sz="1600" dirty="0" smtClean="0"/>
              <a:t>インマルサット</a:t>
            </a:r>
            <a:r>
              <a:rPr lang="en-US" altLang="ja-JP" sz="1600" dirty="0" smtClean="0"/>
              <a:t>BGAN</a:t>
            </a:r>
            <a:endParaRPr kumimoji="1" lang="ja-JP" altLang="en-US" sz="1600" dirty="0"/>
          </a:p>
        </p:txBody>
      </p:sp>
      <p:sp>
        <p:nvSpPr>
          <p:cNvPr id="15" name="稲妻 14"/>
          <p:cNvSpPr/>
          <p:nvPr/>
        </p:nvSpPr>
        <p:spPr>
          <a:xfrm>
            <a:off x="7203344" y="3933056"/>
            <a:ext cx="432048" cy="504056"/>
          </a:xfrm>
          <a:prstGeom prst="lightningBolt">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稲妻 12"/>
          <p:cNvSpPr/>
          <p:nvPr/>
        </p:nvSpPr>
        <p:spPr>
          <a:xfrm>
            <a:off x="7164288" y="3356992"/>
            <a:ext cx="432048" cy="504056"/>
          </a:xfrm>
          <a:prstGeom prst="lightningBolt">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39" name="Rectangle 3"/>
          <p:cNvSpPr>
            <a:spLocks noGrp="1" noChangeArrowheads="1"/>
          </p:cNvSpPr>
          <p:nvPr>
            <p:ph type="body" idx="4294967295"/>
          </p:nvPr>
        </p:nvSpPr>
        <p:spPr>
          <a:xfrm>
            <a:off x="0" y="5877272"/>
            <a:ext cx="8815338" cy="867620"/>
          </a:xfrm>
        </p:spPr>
        <p:txBody>
          <a:bodyPr/>
          <a:lstStyle/>
          <a:p>
            <a:pPr eaLnBrk="1" hangingPunct="1">
              <a:lnSpc>
                <a:spcPct val="90000"/>
              </a:lnSpc>
            </a:pPr>
            <a:r>
              <a:rPr lang="ja-JP" altLang="en-US" sz="2000" b="1" dirty="0">
                <a:latin typeface="+mn-ea"/>
              </a:rPr>
              <a:t>東海</a:t>
            </a:r>
            <a:r>
              <a:rPr lang="ja-JP" altLang="en-US" sz="2000" b="1" dirty="0" smtClean="0">
                <a:latin typeface="+mn-ea"/>
              </a:rPr>
              <a:t>大学宇宙情報センターでダイレクト受信した衛星データを東海大学情報技術センターで</a:t>
            </a:r>
            <a:r>
              <a:rPr lang="en-US" altLang="ja-JP" sz="2000" b="1" dirty="0" smtClean="0">
                <a:latin typeface="+mn-ea"/>
              </a:rPr>
              <a:t>WSC</a:t>
            </a:r>
            <a:r>
              <a:rPr lang="ja-JP" altLang="en-US" sz="2000" b="1" dirty="0" smtClean="0">
                <a:latin typeface="+mn-ea"/>
              </a:rPr>
              <a:t>用に加工（赤外光</a:t>
            </a:r>
            <a:r>
              <a:rPr lang="en-US" altLang="ja-JP" sz="2000" b="1" dirty="0" smtClean="0">
                <a:latin typeface="+mn-ea"/>
              </a:rPr>
              <a:t>4km</a:t>
            </a:r>
            <a:r>
              <a:rPr lang="ja-JP" altLang="en-US" sz="2000" b="1" dirty="0" smtClean="0">
                <a:latin typeface="+mn-ea"/>
              </a:rPr>
              <a:t>メッシュ、可視光</a:t>
            </a:r>
            <a:r>
              <a:rPr lang="en-US" altLang="ja-JP" sz="2000" b="1" dirty="0" smtClean="0">
                <a:latin typeface="+mn-ea"/>
              </a:rPr>
              <a:t>1km</a:t>
            </a:r>
            <a:r>
              <a:rPr lang="ja-JP" altLang="en-US" sz="2000" b="1" dirty="0" smtClean="0">
                <a:latin typeface="+mn-ea"/>
              </a:rPr>
              <a:t>メッシュ）</a:t>
            </a:r>
            <a:endParaRPr lang="en-US" altLang="ja-JP" sz="2000" b="1" dirty="0" smtClean="0">
              <a:latin typeface="+mn-ea"/>
            </a:endParaRPr>
          </a:p>
          <a:p>
            <a:pPr eaLnBrk="1" hangingPunct="1">
              <a:lnSpc>
                <a:spcPct val="90000"/>
              </a:lnSpc>
            </a:pPr>
            <a:r>
              <a:rPr lang="ja-JP" altLang="en-US" sz="2000" b="1" dirty="0" smtClean="0">
                <a:latin typeface="+mn-ea"/>
              </a:rPr>
              <a:t>インマルサット</a:t>
            </a:r>
            <a:r>
              <a:rPr lang="en-US" altLang="ja-JP" sz="2000" b="1" dirty="0" smtClean="0">
                <a:latin typeface="+mn-ea"/>
              </a:rPr>
              <a:t>BGAN</a:t>
            </a:r>
            <a:r>
              <a:rPr lang="ja-JP" altLang="en-US" sz="2000" b="1" dirty="0" smtClean="0">
                <a:latin typeface="+mn-ea"/>
              </a:rPr>
              <a:t>対応の車載型</a:t>
            </a:r>
            <a:r>
              <a:rPr lang="en-US" altLang="ja-JP" sz="2000" b="1" dirty="0" smtClean="0">
                <a:latin typeface="+mn-ea"/>
              </a:rPr>
              <a:t>Explorer 325</a:t>
            </a:r>
            <a:r>
              <a:rPr lang="ja-JP" altLang="en-US" sz="2000" b="1" dirty="0" smtClean="0">
                <a:latin typeface="+mn-ea"/>
              </a:rPr>
              <a:t>を搭載し受信</a:t>
            </a:r>
            <a:endParaRPr lang="ja-JP" altLang="en-US" sz="2000" b="1" dirty="0">
              <a:latin typeface="+mn-ea"/>
            </a:endParaRPr>
          </a:p>
          <a:p>
            <a:pPr marL="0" indent="0" eaLnBrk="1" hangingPunct="1">
              <a:lnSpc>
                <a:spcPct val="90000"/>
              </a:lnSpc>
              <a:buNone/>
            </a:pPr>
            <a:endParaRPr lang="ja-JP" altLang="en-US" sz="2400" b="1" dirty="0">
              <a:latin typeface="+mn-ea"/>
            </a:endParaRPr>
          </a:p>
          <a:p>
            <a:pPr eaLnBrk="1" hangingPunct="1">
              <a:lnSpc>
                <a:spcPct val="90000"/>
              </a:lnSpc>
              <a:buFont typeface="Wingdings" pitchFamily="2" charset="2"/>
              <a:buNone/>
            </a:pPr>
            <a:endParaRPr lang="en-US" altLang="ja-JP" sz="2400" b="1" dirty="0" smtClean="0">
              <a:latin typeface="+mn-ea"/>
            </a:endParaRPr>
          </a:p>
        </p:txBody>
      </p:sp>
      <p:sp>
        <p:nvSpPr>
          <p:cNvPr id="20" name="正方形/長方形 19"/>
          <p:cNvSpPr/>
          <p:nvPr/>
        </p:nvSpPr>
        <p:spPr>
          <a:xfrm>
            <a:off x="77296" y="316987"/>
            <a:ext cx="7879080" cy="707886"/>
          </a:xfrm>
          <a:prstGeom prst="rect">
            <a:avLst/>
          </a:prstGeom>
          <a:noFill/>
        </p:spPr>
        <p:txBody>
          <a:bodyPr wrap="none">
            <a:spAutoFit/>
          </a:bodyPr>
          <a:lstStyle/>
          <a:p>
            <a:pPr algn="ctr" fontAlgn="auto">
              <a:spcBef>
                <a:spcPts val="0"/>
              </a:spcBef>
              <a:spcAft>
                <a:spcPts val="0"/>
              </a:spcAft>
              <a:defRPr/>
            </a:pP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赤外線衛星画像＆高精細</a:t>
            </a:r>
            <a:r>
              <a:rPr lang="ja-JP"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衛星</a:t>
            </a: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画像</a:t>
            </a:r>
            <a:endPar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pic>
        <p:nvPicPr>
          <p:cNvPr id="4099" name="Picture 3" descr="C:\Users\Kimura\Documents\WSC2011\2011GMS\新しいフォルダー\g7_20111019_2032_ir_08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24874"/>
            <a:ext cx="5365003" cy="481631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東海大学宇宙情報センター"/>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2276872"/>
            <a:ext cx="1905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2" name="円柱 1"/>
          <p:cNvSpPr/>
          <p:nvPr/>
        </p:nvSpPr>
        <p:spPr>
          <a:xfrm>
            <a:off x="6876256" y="1268760"/>
            <a:ext cx="1008112" cy="93610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ひまわり</a:t>
            </a:r>
            <a:endParaRPr kumimoji="1" lang="ja-JP" altLang="en-US" dirty="0"/>
          </a:p>
        </p:txBody>
      </p:sp>
      <p:sp>
        <p:nvSpPr>
          <p:cNvPr id="3" name="テキスト ボックス 2"/>
          <p:cNvSpPr txBox="1"/>
          <p:nvPr/>
        </p:nvSpPr>
        <p:spPr>
          <a:xfrm>
            <a:off x="6444208" y="3196500"/>
            <a:ext cx="2016224" cy="276999"/>
          </a:xfrm>
          <a:prstGeom prst="rect">
            <a:avLst/>
          </a:prstGeom>
          <a:noFill/>
        </p:spPr>
        <p:txBody>
          <a:bodyPr wrap="square" rtlCol="0">
            <a:spAutoFit/>
          </a:bodyPr>
          <a:lstStyle/>
          <a:p>
            <a:r>
              <a:rPr kumimoji="1" lang="ja-JP" altLang="en-US" sz="1200" b="1" dirty="0" smtClean="0">
                <a:solidFill>
                  <a:schemeClr val="bg1"/>
                </a:solidFill>
              </a:rPr>
              <a:t>東海大学宇宙情報センター</a:t>
            </a:r>
            <a:endParaRPr kumimoji="1" lang="ja-JP" altLang="en-US" sz="1200" b="1" dirty="0">
              <a:solidFill>
                <a:schemeClr val="bg1"/>
              </a:solidFill>
            </a:endParaRPr>
          </a:p>
        </p:txBody>
      </p:sp>
      <p:sp>
        <p:nvSpPr>
          <p:cNvPr id="11" name="テキスト ボックス 10"/>
          <p:cNvSpPr txBox="1"/>
          <p:nvPr/>
        </p:nvSpPr>
        <p:spPr>
          <a:xfrm>
            <a:off x="6444208" y="3728065"/>
            <a:ext cx="2016224" cy="276999"/>
          </a:xfrm>
          <a:prstGeom prst="rect">
            <a:avLst/>
          </a:prstGeom>
          <a:noFill/>
        </p:spPr>
        <p:txBody>
          <a:bodyPr wrap="square" rtlCol="0">
            <a:spAutoFit/>
          </a:bodyPr>
          <a:lstStyle/>
          <a:p>
            <a:r>
              <a:rPr kumimoji="1" lang="ja-JP" altLang="en-US" sz="1200" b="1" dirty="0" smtClean="0"/>
              <a:t>東海大学情報技術センター</a:t>
            </a:r>
            <a:endParaRPr kumimoji="1" lang="ja-JP" altLang="en-US" sz="1200" b="1" dirty="0"/>
          </a:p>
        </p:txBody>
      </p:sp>
      <p:sp>
        <p:nvSpPr>
          <p:cNvPr id="4" name="下矢印 3"/>
          <p:cNvSpPr/>
          <p:nvPr/>
        </p:nvSpPr>
        <p:spPr>
          <a:xfrm>
            <a:off x="6084168" y="1340768"/>
            <a:ext cx="288032" cy="432882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稲妻 4"/>
          <p:cNvSpPr/>
          <p:nvPr/>
        </p:nvSpPr>
        <p:spPr>
          <a:xfrm>
            <a:off x="7180684" y="1988840"/>
            <a:ext cx="432048" cy="504056"/>
          </a:xfrm>
          <a:prstGeom prst="lightningBolt">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稲妻 15"/>
          <p:cNvSpPr/>
          <p:nvPr/>
        </p:nvSpPr>
        <p:spPr>
          <a:xfrm>
            <a:off x="7236296" y="5229200"/>
            <a:ext cx="432048" cy="504056"/>
          </a:xfrm>
          <a:prstGeom prst="lightningBolt">
            <a:avLst/>
          </a:prstGeom>
          <a:solidFill>
            <a:srgbClr val="FFFF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372200" y="5600273"/>
            <a:ext cx="2016224" cy="276999"/>
          </a:xfrm>
          <a:prstGeom prst="rect">
            <a:avLst/>
          </a:prstGeom>
          <a:noFill/>
        </p:spPr>
        <p:txBody>
          <a:bodyPr wrap="square" rtlCol="0">
            <a:spAutoFit/>
          </a:bodyPr>
          <a:lstStyle/>
          <a:p>
            <a:pPr algn="ctr"/>
            <a:r>
              <a:rPr lang="ja-JP" altLang="en-US" sz="1200" b="1" dirty="0" smtClean="0"/>
              <a:t>オーストラリア遠征隊</a:t>
            </a:r>
            <a:endParaRPr kumimoji="1" lang="ja-JP" altLang="en-US" sz="1200" b="1" dirty="0"/>
          </a:p>
        </p:txBody>
      </p:sp>
    </p:spTree>
    <p:extLst>
      <p:ext uri="{BB962C8B-B14F-4D97-AF65-F5344CB8AC3E}">
        <p14:creationId xmlns:p14="http://schemas.microsoft.com/office/powerpoint/2010/main" val="18052429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idx="4294967295"/>
          </p:nvPr>
        </p:nvSpPr>
        <p:spPr>
          <a:xfrm>
            <a:off x="0" y="5877272"/>
            <a:ext cx="8815338" cy="867620"/>
          </a:xfrm>
        </p:spPr>
        <p:txBody>
          <a:bodyPr/>
          <a:lstStyle/>
          <a:p>
            <a:pPr eaLnBrk="1" hangingPunct="1">
              <a:lnSpc>
                <a:spcPct val="90000"/>
              </a:lnSpc>
            </a:pPr>
            <a:r>
              <a:rPr lang="ja-JP" altLang="en-US" sz="2000" b="1" dirty="0">
                <a:latin typeface="+mn-ea"/>
              </a:rPr>
              <a:t>東海</a:t>
            </a:r>
            <a:r>
              <a:rPr lang="ja-JP" altLang="en-US" sz="2000" b="1" dirty="0" smtClean="0">
                <a:latin typeface="+mn-ea"/>
              </a:rPr>
              <a:t>大学宇宙情報センターでダイレクト受信した衛星データを東海大学情報技術センターで</a:t>
            </a:r>
            <a:r>
              <a:rPr lang="en-US" altLang="ja-JP" sz="2000" b="1" dirty="0" smtClean="0">
                <a:latin typeface="+mn-ea"/>
              </a:rPr>
              <a:t>WSC</a:t>
            </a:r>
            <a:r>
              <a:rPr lang="ja-JP" altLang="en-US" sz="2000" b="1" dirty="0" smtClean="0">
                <a:latin typeface="+mn-ea"/>
              </a:rPr>
              <a:t>用に加工（赤外光</a:t>
            </a:r>
            <a:r>
              <a:rPr lang="en-US" altLang="ja-JP" sz="2000" b="1" dirty="0" smtClean="0">
                <a:latin typeface="+mn-ea"/>
              </a:rPr>
              <a:t>4km</a:t>
            </a:r>
            <a:r>
              <a:rPr lang="ja-JP" altLang="en-US" sz="2000" b="1" dirty="0" smtClean="0">
                <a:latin typeface="+mn-ea"/>
              </a:rPr>
              <a:t>メッシュ、可視光</a:t>
            </a:r>
            <a:r>
              <a:rPr lang="en-US" altLang="ja-JP" sz="2000" b="1" dirty="0" smtClean="0">
                <a:latin typeface="+mn-ea"/>
              </a:rPr>
              <a:t>1km</a:t>
            </a:r>
            <a:r>
              <a:rPr lang="ja-JP" altLang="en-US" sz="2000" b="1" dirty="0" smtClean="0">
                <a:latin typeface="+mn-ea"/>
              </a:rPr>
              <a:t>メッシュ）</a:t>
            </a:r>
            <a:endParaRPr lang="en-US" altLang="ja-JP" sz="2000" b="1" dirty="0" smtClean="0">
              <a:latin typeface="+mn-ea"/>
            </a:endParaRPr>
          </a:p>
          <a:p>
            <a:pPr eaLnBrk="1" hangingPunct="1">
              <a:lnSpc>
                <a:spcPct val="90000"/>
              </a:lnSpc>
            </a:pPr>
            <a:r>
              <a:rPr lang="ja-JP" altLang="en-US" sz="2000" b="1" dirty="0" smtClean="0">
                <a:latin typeface="+mn-ea"/>
              </a:rPr>
              <a:t>インマルサット</a:t>
            </a:r>
            <a:r>
              <a:rPr lang="en-US" altLang="ja-JP" sz="2000" b="1" dirty="0" smtClean="0">
                <a:latin typeface="+mn-ea"/>
              </a:rPr>
              <a:t>BGAN</a:t>
            </a:r>
            <a:r>
              <a:rPr lang="ja-JP" altLang="en-US" sz="2000" b="1" dirty="0" err="1" smtClean="0">
                <a:latin typeface="+mn-ea"/>
              </a:rPr>
              <a:t>に車載</a:t>
            </a:r>
            <a:r>
              <a:rPr lang="ja-JP" altLang="en-US" sz="2000" b="1" dirty="0" smtClean="0">
                <a:latin typeface="+mn-ea"/>
              </a:rPr>
              <a:t>用</a:t>
            </a:r>
            <a:r>
              <a:rPr lang="en-US" altLang="ja-JP" sz="2000" b="1" dirty="0" smtClean="0">
                <a:latin typeface="+mn-ea"/>
              </a:rPr>
              <a:t>Explorer 325</a:t>
            </a:r>
            <a:r>
              <a:rPr lang="ja-JP" altLang="en-US" sz="2000" b="1" dirty="0" smtClean="0">
                <a:latin typeface="+mn-ea"/>
              </a:rPr>
              <a:t>を搭載し受信</a:t>
            </a:r>
            <a:endParaRPr lang="ja-JP" altLang="en-US" sz="2000" b="1" dirty="0">
              <a:latin typeface="+mn-ea"/>
            </a:endParaRPr>
          </a:p>
          <a:p>
            <a:pPr marL="0" indent="0" eaLnBrk="1" hangingPunct="1">
              <a:lnSpc>
                <a:spcPct val="90000"/>
              </a:lnSpc>
              <a:buNone/>
            </a:pPr>
            <a:endParaRPr lang="ja-JP" altLang="en-US" sz="2400" b="1" dirty="0">
              <a:latin typeface="+mn-ea"/>
            </a:endParaRPr>
          </a:p>
          <a:p>
            <a:pPr eaLnBrk="1" hangingPunct="1">
              <a:lnSpc>
                <a:spcPct val="90000"/>
              </a:lnSpc>
              <a:buFont typeface="Wingdings" pitchFamily="2" charset="2"/>
              <a:buNone/>
            </a:pPr>
            <a:endParaRPr lang="en-US" altLang="ja-JP" sz="2400" b="1" dirty="0" smtClean="0">
              <a:latin typeface="+mn-ea"/>
            </a:endParaRPr>
          </a:p>
        </p:txBody>
      </p:sp>
      <p:sp>
        <p:nvSpPr>
          <p:cNvPr id="20" name="正方形/長方形 19"/>
          <p:cNvSpPr/>
          <p:nvPr/>
        </p:nvSpPr>
        <p:spPr>
          <a:xfrm>
            <a:off x="77296" y="316987"/>
            <a:ext cx="7879080" cy="707886"/>
          </a:xfrm>
          <a:prstGeom prst="rect">
            <a:avLst/>
          </a:prstGeom>
          <a:noFill/>
        </p:spPr>
        <p:txBody>
          <a:bodyPr wrap="none">
            <a:spAutoFit/>
          </a:bodyPr>
          <a:lstStyle/>
          <a:p>
            <a:pPr algn="ctr" fontAlgn="auto">
              <a:spcBef>
                <a:spcPts val="0"/>
              </a:spcBef>
              <a:spcAft>
                <a:spcPts val="0"/>
              </a:spcAft>
              <a:defRPr/>
            </a:pP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赤外線衛星画像＆高精細</a:t>
            </a:r>
            <a:r>
              <a:rPr lang="ja-JP"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衛星</a:t>
            </a: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画像</a:t>
            </a:r>
            <a:endPar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pic>
        <p:nvPicPr>
          <p:cNvPr id="4099" name="Picture 3" descr="C:\Users\Kimura\Documents\WSC2011\2011GMS\新しいフォルダー\g7_20111019_2032_ir_08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5253754" cy="47164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Kimura\Desktop\g7_20111020_0632_vis_0647e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673" y="-2403648"/>
            <a:ext cx="18630901" cy="37623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78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anim calcmode="lin" valueType="num">
                                      <p:cBhvr>
                                        <p:cTn id="10" dur="3000" fill="hold"/>
                                        <p:tgtEl>
                                          <p:spTgt spid="5"/>
                                        </p:tgtEl>
                                        <p:attrNameLst>
                                          <p:attrName>ppt_x</p:attrName>
                                        </p:attrNameLst>
                                      </p:cBhvr>
                                      <p:tavLst>
                                        <p:tav tm="0">
                                          <p:val>
                                            <p:fltVal val="0.5"/>
                                          </p:val>
                                        </p:tav>
                                        <p:tav tm="100000">
                                          <p:val>
                                            <p:strVal val="#ppt_x"/>
                                          </p:val>
                                        </p:tav>
                                      </p:tavLst>
                                    </p:anim>
                                    <p:anim calcmode="lin" valueType="num">
                                      <p:cBhvr>
                                        <p:cTn id="11" dur="30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9995" y="316987"/>
            <a:ext cx="8188459" cy="584775"/>
          </a:xfrm>
          <a:prstGeom prst="rect">
            <a:avLst/>
          </a:prstGeom>
          <a:noFill/>
        </p:spPr>
        <p:txBody>
          <a:bodyPr wrap="none">
            <a:spAutoFit/>
          </a:bodyPr>
          <a:lstStyle/>
          <a:p>
            <a:pPr algn="ctr" fontAlgn="auto">
              <a:spcBef>
                <a:spcPts val="0"/>
              </a:spcBef>
              <a:spcAft>
                <a:spcPts val="0"/>
              </a:spcAft>
              <a:defRPr/>
            </a:pPr>
            <a:r>
              <a:rPr lang="en-US" altLang="ja-JP"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2011</a:t>
            </a:r>
            <a:r>
              <a:rPr lang="ja-JP"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年型ソーラーカー「</a:t>
            </a:r>
            <a:r>
              <a:rPr lang="en-US" altLang="ja-JP"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Tokai Challenger</a:t>
            </a:r>
            <a:r>
              <a:rPr lang="ja-JP"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a:t>
            </a: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諸元</a:t>
            </a:r>
            <a:endParaRPr lang="en-US" altLang="ja-JP"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graphicFrame>
        <p:nvGraphicFramePr>
          <p:cNvPr id="3" name="Group 172"/>
          <p:cNvGraphicFramePr>
            <a:graphicFrameLocks/>
          </p:cNvGraphicFramePr>
          <p:nvPr>
            <p:extLst>
              <p:ext uri="{D42A27DB-BD31-4B8C-83A1-F6EECF244321}">
                <p14:modId xmlns:p14="http://schemas.microsoft.com/office/powerpoint/2010/main" val="610199727"/>
              </p:ext>
            </p:extLst>
          </p:nvPr>
        </p:nvGraphicFramePr>
        <p:xfrm>
          <a:off x="5004048" y="1286984"/>
          <a:ext cx="3960440" cy="4590288"/>
        </p:xfrm>
        <a:graphic>
          <a:graphicData uri="http://schemas.openxmlformats.org/drawingml/2006/table">
            <a:tbl>
              <a:tblPr/>
              <a:tblGrid>
                <a:gridCol w="1533073"/>
                <a:gridCol w="2427367"/>
              </a:tblGrid>
              <a:tr h="3484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ja-JP" altLang="en-US" sz="1800" b="1" i="0" u="none" strike="noStrike" cap="none" normalizeH="0" baseline="0" dirty="0" smtClean="0">
                          <a:ln>
                            <a:noFill/>
                          </a:ln>
                          <a:solidFill>
                            <a:schemeClr val="tx1"/>
                          </a:solidFill>
                          <a:effectLst/>
                          <a:latin typeface="Tahoma" pitchFamily="34" charset="0"/>
                          <a:ea typeface="ＭＳ Ｐゴシック" charset="-128"/>
                        </a:rPr>
                        <a:t>全長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4980 mm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4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ja-JP" altLang="en-US" sz="1800" b="1" i="0" u="none" strike="noStrike" cap="none" normalizeH="0" baseline="0" dirty="0" smtClean="0">
                          <a:ln>
                            <a:noFill/>
                          </a:ln>
                          <a:solidFill>
                            <a:schemeClr val="tx1"/>
                          </a:solidFill>
                          <a:effectLst/>
                          <a:latin typeface="Tahoma" pitchFamily="34" charset="0"/>
                          <a:ea typeface="ＭＳ Ｐゴシック" charset="-128"/>
                        </a:rPr>
                        <a:t>全幅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1590 mm  </a:t>
                      </a:r>
                      <a:r>
                        <a:rPr kumimoji="1" lang="en-US" altLang="ja-JP" sz="1800" b="1" i="0" u="none" strike="noStrike" cap="none" normalizeH="0" baseline="0" dirty="0" smtClean="0">
                          <a:ln>
                            <a:noFill/>
                          </a:ln>
                          <a:solidFill>
                            <a:srgbClr val="FF0000"/>
                          </a:solidFill>
                          <a:effectLst/>
                          <a:latin typeface="ＭＳ Ｐゴシック" charset="-128"/>
                          <a:ea typeface="ＭＳ Ｐゴシック" charset="-128"/>
                        </a:rPr>
                        <a:t>(-50mm)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4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ja-JP" altLang="en-US" sz="1800" b="1" i="0" u="none" strike="noStrike" cap="none" normalizeH="0" baseline="0" smtClean="0">
                          <a:ln>
                            <a:noFill/>
                          </a:ln>
                          <a:solidFill>
                            <a:schemeClr val="tx1"/>
                          </a:solidFill>
                          <a:effectLst/>
                          <a:latin typeface="Tahoma" pitchFamily="34" charset="0"/>
                          <a:ea typeface="ＭＳ Ｐゴシック" charset="-128"/>
                        </a:rPr>
                        <a:t>全高</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880 mm</a:t>
                      </a:r>
                      <a:r>
                        <a:rPr kumimoji="1" lang="ja-JP" altLang="en-US" sz="1800" b="1" i="0" u="none" strike="noStrike" cap="none" normalizeH="0" baseline="0" dirty="0" smtClean="0">
                          <a:ln>
                            <a:noFill/>
                          </a:ln>
                          <a:solidFill>
                            <a:schemeClr val="tx1"/>
                          </a:solidFill>
                          <a:effectLst/>
                          <a:latin typeface="ＭＳ Ｐゴシック" charset="-128"/>
                          <a:ea typeface="ＭＳ Ｐゴシック" charset="-128"/>
                        </a:rPr>
                        <a:t>　 </a:t>
                      </a:r>
                      <a:r>
                        <a:rPr kumimoji="1" lang="en-US" altLang="ja-JP" sz="1800" b="1" i="0" u="none" strike="noStrike" cap="none" normalizeH="0" baseline="0" dirty="0" smtClean="0">
                          <a:ln>
                            <a:noFill/>
                          </a:ln>
                          <a:solidFill>
                            <a:srgbClr val="FF0000"/>
                          </a:solidFill>
                          <a:effectLst/>
                          <a:latin typeface="ＭＳ Ｐゴシック" charset="-128"/>
                          <a:ea typeface="ＭＳ Ｐゴシック" charset="-128"/>
                        </a:rPr>
                        <a:t>(-50mm)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4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ja-JP" altLang="en-US" sz="1800" b="1" i="0" u="none" strike="noStrike" cap="none" normalizeH="0" baseline="0" dirty="0" smtClean="0">
                          <a:ln>
                            <a:noFill/>
                          </a:ln>
                          <a:solidFill>
                            <a:schemeClr val="tx1"/>
                          </a:solidFill>
                          <a:effectLst/>
                          <a:latin typeface="Tahoma" pitchFamily="34" charset="0"/>
                          <a:ea typeface="ＭＳ Ｐゴシック" charset="-128"/>
                        </a:rPr>
                        <a:t>重量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140kg  </a:t>
                      </a:r>
                      <a:r>
                        <a:rPr kumimoji="1" lang="en-US" altLang="ja-JP" sz="1800" b="1" i="0" u="none" strike="noStrike" cap="none" normalizeH="0" baseline="0" dirty="0" smtClean="0">
                          <a:ln>
                            <a:noFill/>
                          </a:ln>
                          <a:solidFill>
                            <a:srgbClr val="FF0000"/>
                          </a:solidFill>
                          <a:effectLst/>
                          <a:latin typeface="ＭＳ Ｐゴシック" charset="-128"/>
                          <a:ea typeface="ＭＳ Ｐゴシック" charset="-128"/>
                        </a:rPr>
                        <a:t>(-20kg)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4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ja-JP" altLang="en-US" sz="1800" b="1" i="0" u="none" strike="noStrike" cap="none" normalizeH="0" baseline="0" smtClean="0">
                          <a:ln>
                            <a:noFill/>
                          </a:ln>
                          <a:solidFill>
                            <a:schemeClr val="tx1"/>
                          </a:solidFill>
                          <a:effectLst/>
                          <a:latin typeface="Tahoma" pitchFamily="34" charset="0"/>
                          <a:ea typeface="ＭＳ Ｐゴシック" charset="-128"/>
                        </a:rPr>
                        <a:t>トレッド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1250 mm </a:t>
                      </a:r>
                      <a:r>
                        <a:rPr kumimoji="1" lang="ja-JP" altLang="en-US" sz="1800" b="1" i="0" u="none" strike="noStrike" cap="none" normalizeH="0" baseline="0" dirty="0" smtClean="0">
                          <a:ln>
                            <a:noFill/>
                          </a:ln>
                          <a:solidFill>
                            <a:schemeClr val="tx1"/>
                          </a:solidFill>
                          <a:effectLst/>
                          <a:latin typeface="ＭＳ Ｐゴシック" charset="-128"/>
                          <a:ea typeface="ＭＳ Ｐゴシック" charset="-128"/>
                        </a:rPr>
                        <a:t>　</a:t>
                      </a:r>
                      <a:r>
                        <a:rPr kumimoji="1" lang="en-US" altLang="ja-JP" sz="1800" b="1" i="0" u="none" strike="noStrike" cap="none" normalizeH="0" baseline="0" dirty="0" smtClean="0">
                          <a:ln>
                            <a:noFill/>
                          </a:ln>
                          <a:solidFill>
                            <a:srgbClr val="FF0000"/>
                          </a:solidFill>
                          <a:effectLst/>
                          <a:latin typeface="ＭＳ Ｐゴシック" charset="-128"/>
                          <a:ea typeface="ＭＳ Ｐゴシック" charset="-128"/>
                        </a:rPr>
                        <a:t>(-50mm)</a:t>
                      </a:r>
                      <a:endPar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745">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800" b="1" i="0" u="none" strike="noStrike" cap="none" normalizeH="0" baseline="0" dirty="0" smtClean="0">
                          <a:ln>
                            <a:noFill/>
                          </a:ln>
                          <a:solidFill>
                            <a:schemeClr val="tx1"/>
                          </a:solidFill>
                          <a:effectLst/>
                          <a:latin typeface="Tahoma" pitchFamily="34" charset="0"/>
                          <a:ea typeface="ＭＳ Ｐゴシック" charset="-128"/>
                        </a:rPr>
                        <a:t>ホイールベース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2050 mm  </a:t>
                      </a:r>
                      <a:r>
                        <a:rPr kumimoji="1" lang="en-US" altLang="ja-JP" sz="1800" b="1" i="0" u="none" strike="noStrike" cap="none" normalizeH="0" baseline="0" dirty="0" smtClean="0">
                          <a:ln>
                            <a:noFill/>
                          </a:ln>
                          <a:solidFill>
                            <a:srgbClr val="FF0000"/>
                          </a:solidFill>
                          <a:effectLst/>
                          <a:latin typeface="ＭＳ Ｐゴシック" charset="-128"/>
                          <a:ea typeface="ＭＳ Ｐゴシック" charset="-128"/>
                        </a:rPr>
                        <a:t>(-50mm)</a:t>
                      </a:r>
                      <a:endPar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426">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r>
                        <a:rPr kumimoji="1" lang="ja-JP" altLang="en-US" sz="1800" b="1" i="0" u="none" strike="noStrike" cap="none" normalizeH="0" baseline="0" smtClean="0">
                          <a:ln>
                            <a:noFill/>
                          </a:ln>
                          <a:solidFill>
                            <a:schemeClr val="tx1"/>
                          </a:solidFill>
                          <a:effectLst/>
                          <a:latin typeface="Tahoma" pitchFamily="34" charset="0"/>
                          <a:ea typeface="ＭＳ Ｐゴシック" charset="-128"/>
                        </a:rPr>
                        <a:t>最高速度</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160 km/h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4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ja-JP" altLang="en-US" sz="1800" b="1" i="0" u="none" strike="noStrike" cap="none" normalizeH="0" baseline="0" smtClean="0">
                          <a:ln>
                            <a:noFill/>
                          </a:ln>
                          <a:solidFill>
                            <a:schemeClr val="tx1"/>
                          </a:solidFill>
                          <a:effectLst/>
                          <a:latin typeface="Tahoma" pitchFamily="34" charset="0"/>
                          <a:ea typeface="ＭＳ Ｐゴシック" charset="-128"/>
                        </a:rPr>
                        <a:t>平均速度</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90 km/h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842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ja-JP" altLang="en-US" sz="1800" b="1" i="0" u="none" strike="noStrike" cap="none" normalizeH="0" baseline="0" smtClean="0">
                          <a:ln>
                            <a:noFill/>
                          </a:ln>
                          <a:solidFill>
                            <a:schemeClr val="tx1"/>
                          </a:solidFill>
                          <a:effectLst/>
                          <a:latin typeface="Tahoma" pitchFamily="34" charset="0"/>
                          <a:ea typeface="ＭＳ Ｐゴシック" charset="-128"/>
                        </a:rPr>
                        <a:t>駆動方式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ja-JP" altLang="en-US" sz="1800" b="1" i="0" u="none" strike="noStrike" cap="none" normalizeH="0" baseline="0" dirty="0" smtClean="0">
                          <a:ln>
                            <a:noFill/>
                          </a:ln>
                          <a:solidFill>
                            <a:schemeClr val="tx1"/>
                          </a:solidFill>
                          <a:effectLst/>
                          <a:latin typeface="ＭＳ Ｐゴシック" charset="-128"/>
                          <a:ea typeface="ＭＳ Ｐゴシック" charset="-128"/>
                        </a:rPr>
                        <a:t>ダイレクトドライブ</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332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ja-JP" altLang="en-US" sz="1800" b="1" i="0" u="none" strike="noStrike" cap="none" normalizeH="0" baseline="0" dirty="0" smtClean="0">
                          <a:ln>
                            <a:noFill/>
                          </a:ln>
                          <a:solidFill>
                            <a:schemeClr val="tx1"/>
                          </a:solidFill>
                          <a:effectLst/>
                          <a:latin typeface="Tahoma" pitchFamily="34" charset="0"/>
                          <a:ea typeface="ＭＳ Ｐゴシック" charset="-128"/>
                        </a:rPr>
                        <a:t>ブレーキ</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Front</a:t>
                      </a:r>
                      <a:r>
                        <a:rPr kumimoji="1" lang="ja-JP" altLang="en-US" sz="1800" b="1" i="0" u="none" strike="noStrike" cap="none" normalizeH="0" baseline="0" dirty="0" smtClean="0">
                          <a:ln>
                            <a:noFill/>
                          </a:ln>
                          <a:solidFill>
                            <a:schemeClr val="tx1"/>
                          </a:solidFill>
                          <a:effectLst/>
                          <a:latin typeface="ＭＳ Ｐゴシック" charset="-128"/>
                          <a:ea typeface="ＭＳ Ｐゴシック" charset="-128"/>
                        </a:rPr>
                        <a:t>：油圧ディスク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rPr>
                        <a:t>Rear</a:t>
                      </a:r>
                      <a:r>
                        <a:rPr kumimoji="1" lang="ja-JP" altLang="en-US" sz="1800" b="1" i="0" u="none" strike="noStrike" cap="none" normalizeH="0" baseline="0" dirty="0" smtClean="0">
                          <a:ln>
                            <a:noFill/>
                          </a:ln>
                          <a:solidFill>
                            <a:schemeClr val="tx1"/>
                          </a:solidFill>
                          <a:effectLst/>
                          <a:latin typeface="ＭＳ Ｐゴシック" charset="-128"/>
                          <a:ea typeface="ＭＳ Ｐゴシック" charset="-128"/>
                        </a:rPr>
                        <a:t>： 油圧ディスク＆　</a:t>
                      </a:r>
                      <a:endParaRPr kumimoji="1" lang="en-US" altLang="ja-JP" sz="1800" b="1" i="0" u="none" strike="noStrike" cap="none" normalizeH="0" baseline="0" dirty="0" smtClean="0">
                        <a:ln>
                          <a:noFill/>
                        </a:ln>
                        <a:solidFill>
                          <a:schemeClr val="tx1"/>
                        </a:solidFill>
                        <a:effectLst/>
                        <a:latin typeface="ＭＳ Ｐゴシック" charset="-128"/>
                        <a:ea typeface="ＭＳ Ｐゴシック" charset="-128"/>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1" lang="ja-JP" altLang="en-US" sz="1800" b="1" i="0" u="none" strike="noStrike" cap="none" normalizeH="0" baseline="0" dirty="0" smtClean="0">
                          <a:ln>
                            <a:noFill/>
                          </a:ln>
                          <a:solidFill>
                            <a:schemeClr val="tx1"/>
                          </a:solidFill>
                          <a:effectLst/>
                          <a:latin typeface="ＭＳ Ｐゴシック" charset="-128"/>
                          <a:ea typeface="ＭＳ Ｐゴシック" charset="-128"/>
                        </a:rPr>
                        <a:t>　　　　 回生</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098" name="Picture 2" descr="D:\大学\東海大学\ライトパワー\2011\WSC\プレゼンてーしょん\写真\resized\DSC_498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5495" y="1236605"/>
            <a:ext cx="4824537" cy="37765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0" y="5876751"/>
            <a:ext cx="9144000" cy="936625"/>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hangingPunct="1"/>
            <a:r>
              <a:rPr lang="ja-JP" altLang="en-US" sz="2200" b="1" dirty="0" smtClean="0">
                <a:solidFill>
                  <a:schemeClr val="tx2">
                    <a:lumMod val="60000"/>
                    <a:lumOff val="40000"/>
                  </a:schemeClr>
                </a:solidFill>
                <a:effectLst>
                  <a:outerShdw blurRad="38100" dist="38100" dir="2700000" algn="tl">
                    <a:srgbClr val="000000">
                      <a:alpha val="43137"/>
                    </a:srgbClr>
                  </a:outerShdw>
                </a:effectLst>
              </a:rPr>
              <a:t>東レ製炭素繊維素材トレカを使用し、童夢カーボンマジック社の成形協力とヤマハ発動機の空力解析協力にて軽量で空気抵抗が少ないボディを実現</a:t>
            </a:r>
          </a:p>
        </p:txBody>
      </p:sp>
      <p:sp>
        <p:nvSpPr>
          <p:cNvPr id="7" name="Rectangle 3"/>
          <p:cNvSpPr txBox="1">
            <a:spLocks noChangeArrowheads="1"/>
          </p:cNvSpPr>
          <p:nvPr/>
        </p:nvSpPr>
        <p:spPr>
          <a:xfrm>
            <a:off x="36512" y="5086289"/>
            <a:ext cx="9144000" cy="936625"/>
          </a:xfrm>
          <a:prstGeom prst="rect">
            <a:avLst/>
          </a:prstGeom>
        </p:spPr>
        <p:txBody>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hangingPunct="1"/>
            <a:r>
              <a:rPr lang="ja-JP" altLang="en-US" sz="2200" b="1" dirty="0" smtClean="0">
                <a:solidFill>
                  <a:schemeClr val="tx2">
                    <a:lumMod val="60000"/>
                    <a:lumOff val="40000"/>
                  </a:schemeClr>
                </a:solidFill>
                <a:effectLst>
                  <a:outerShdw blurRad="38100" dist="38100" dir="2700000" algn="tl">
                    <a:srgbClr val="000000">
                      <a:alpha val="43137"/>
                    </a:srgbClr>
                  </a:outerShdw>
                </a:effectLst>
              </a:rPr>
              <a:t>パナソニック製ＨＩＴ太陽電池と、</a:t>
            </a:r>
            <a:r>
              <a:rPr lang="en-US" altLang="ja-JP" sz="2200" b="1" dirty="0">
                <a:solidFill>
                  <a:schemeClr val="tx2">
                    <a:lumMod val="60000"/>
                    <a:lumOff val="40000"/>
                  </a:schemeClr>
                </a:solidFill>
                <a:effectLst>
                  <a:outerShdw blurRad="38100" dist="38100" dir="2700000" algn="tl">
                    <a:srgbClr val="000000">
                      <a:alpha val="43137"/>
                    </a:srgbClr>
                  </a:outerShdw>
                </a:effectLst>
              </a:rPr>
              <a:t/>
            </a:r>
            <a:br>
              <a:rPr lang="en-US" altLang="ja-JP" sz="2200" b="1" dirty="0">
                <a:solidFill>
                  <a:schemeClr val="tx2">
                    <a:lumMod val="60000"/>
                    <a:lumOff val="40000"/>
                  </a:schemeClr>
                </a:solidFill>
                <a:effectLst>
                  <a:outerShdw blurRad="38100" dist="38100" dir="2700000" algn="tl">
                    <a:srgbClr val="000000">
                      <a:alpha val="43137"/>
                    </a:srgbClr>
                  </a:outerShdw>
                </a:effectLst>
              </a:rPr>
            </a:br>
            <a:r>
              <a:rPr lang="ja-JP" altLang="en-US" sz="2200" b="1" dirty="0" smtClean="0">
                <a:solidFill>
                  <a:schemeClr val="tx2">
                    <a:lumMod val="60000"/>
                    <a:lumOff val="40000"/>
                  </a:schemeClr>
                </a:solidFill>
                <a:effectLst>
                  <a:outerShdw blurRad="38100" dist="38100" dir="2700000" algn="tl">
                    <a:srgbClr val="000000">
                      <a:alpha val="43137"/>
                    </a:srgbClr>
                  </a:outerShdw>
                </a:effectLst>
              </a:rPr>
              <a:t>リチウムイオン電池を搭載</a:t>
            </a:r>
            <a:endParaRPr lang="en-US" altLang="ja-JP" sz="2200" b="1" dirty="0" smtClean="0">
              <a:solidFill>
                <a:schemeClr val="tx2">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37061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Kimura\Documents\WSC2011\2011GMS\201110191202_auss_l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6" y="3861048"/>
            <a:ext cx="9125710" cy="2129332"/>
          </a:xfrm>
          <a:prstGeom prst="rect">
            <a:avLst/>
          </a:prstGeom>
          <a:noFill/>
          <a:extLst>
            <a:ext uri="{909E8E84-426E-40DD-AFC4-6F175D3DCCD1}">
              <a14:hiddenFill xmlns:a14="http://schemas.microsoft.com/office/drawing/2010/main">
                <a:solidFill>
                  <a:srgbClr val="FFFFFF"/>
                </a:solidFill>
              </a14:hiddenFill>
            </a:ext>
          </a:extLst>
        </p:spPr>
      </p:pic>
      <p:sp>
        <p:nvSpPr>
          <p:cNvPr id="39939" name="Rectangle 3"/>
          <p:cNvSpPr>
            <a:spLocks noGrp="1" noChangeArrowheads="1"/>
          </p:cNvSpPr>
          <p:nvPr>
            <p:ph type="body" idx="4294967295"/>
          </p:nvPr>
        </p:nvSpPr>
        <p:spPr>
          <a:xfrm>
            <a:off x="30816" y="5990380"/>
            <a:ext cx="8815338" cy="867620"/>
          </a:xfrm>
        </p:spPr>
        <p:txBody>
          <a:bodyPr/>
          <a:lstStyle/>
          <a:p>
            <a:pPr eaLnBrk="1" hangingPunct="1">
              <a:lnSpc>
                <a:spcPct val="90000"/>
              </a:lnSpc>
            </a:pPr>
            <a:r>
              <a:rPr lang="en-US" altLang="ja-JP" sz="2000" b="1" dirty="0" smtClean="0">
                <a:solidFill>
                  <a:srgbClr val="FF0000"/>
                </a:solidFill>
                <a:latin typeface="+mn-ea"/>
              </a:rPr>
              <a:t>T</a:t>
            </a:r>
            <a:r>
              <a:rPr lang="en-US" altLang="ja-JP" sz="2000" b="1" dirty="0" smtClean="0">
                <a:latin typeface="+mn-ea"/>
              </a:rPr>
              <a:t>okai- </a:t>
            </a:r>
            <a:r>
              <a:rPr lang="en-US" altLang="ja-JP" sz="2000" b="1" dirty="0" smtClean="0">
                <a:solidFill>
                  <a:srgbClr val="FF0000"/>
                </a:solidFill>
                <a:latin typeface="+mn-ea"/>
              </a:rPr>
              <a:t>S</a:t>
            </a:r>
            <a:r>
              <a:rPr lang="en-US" altLang="ja-JP" sz="2000" b="1" dirty="0" smtClean="0">
                <a:latin typeface="+mn-ea"/>
              </a:rPr>
              <a:t>olar </a:t>
            </a:r>
            <a:r>
              <a:rPr lang="en-US" altLang="ja-JP" sz="2000" b="1" dirty="0">
                <a:solidFill>
                  <a:srgbClr val="FF0000"/>
                </a:solidFill>
                <a:latin typeface="+mn-ea"/>
              </a:rPr>
              <a:t>E</a:t>
            </a:r>
            <a:r>
              <a:rPr lang="en-US" altLang="ja-JP" sz="2000" b="1" dirty="0">
                <a:latin typeface="+mn-ea"/>
              </a:rPr>
              <a:t>nergy </a:t>
            </a:r>
            <a:r>
              <a:rPr lang="en-US" altLang="ja-JP" sz="2000" b="1" dirty="0">
                <a:solidFill>
                  <a:srgbClr val="FF0000"/>
                </a:solidFill>
                <a:latin typeface="+mn-ea"/>
              </a:rPr>
              <a:t>E</a:t>
            </a:r>
            <a:r>
              <a:rPr lang="en-US" altLang="ja-JP" sz="2000" b="1" dirty="0">
                <a:latin typeface="+mn-ea"/>
              </a:rPr>
              <a:t>stimation and </a:t>
            </a:r>
            <a:r>
              <a:rPr lang="en-US" altLang="ja-JP" sz="2000" b="1" dirty="0">
                <a:solidFill>
                  <a:srgbClr val="FF0000"/>
                </a:solidFill>
                <a:latin typeface="+mn-ea"/>
              </a:rPr>
              <a:t>D</a:t>
            </a:r>
            <a:r>
              <a:rPr lang="en-US" altLang="ja-JP" sz="2000" b="1" dirty="0">
                <a:latin typeface="+mn-ea"/>
              </a:rPr>
              <a:t>isplay </a:t>
            </a:r>
            <a:r>
              <a:rPr lang="en-US" altLang="ja-JP" sz="2000" b="1" dirty="0" smtClean="0">
                <a:solidFill>
                  <a:srgbClr val="FF0000"/>
                </a:solidFill>
                <a:latin typeface="+mn-ea"/>
              </a:rPr>
              <a:t>S</a:t>
            </a:r>
            <a:r>
              <a:rPr lang="en-US" altLang="ja-JP" sz="2000" b="1" dirty="0" smtClean="0">
                <a:latin typeface="+mn-ea"/>
              </a:rPr>
              <a:t>ystem</a:t>
            </a:r>
          </a:p>
          <a:p>
            <a:pPr eaLnBrk="1" hangingPunct="1">
              <a:lnSpc>
                <a:spcPct val="90000"/>
              </a:lnSpc>
            </a:pPr>
            <a:r>
              <a:rPr lang="ja-JP" altLang="en-US" sz="2000" b="1" dirty="0" smtClean="0">
                <a:latin typeface="+mn-ea"/>
              </a:rPr>
              <a:t>様々な波長帯の衛星データから、地上の日射強度を速やかに推定</a:t>
            </a:r>
            <a:endParaRPr lang="ja-JP" altLang="en-US" sz="2000" b="1" dirty="0">
              <a:latin typeface="+mn-ea"/>
            </a:endParaRPr>
          </a:p>
          <a:p>
            <a:pPr marL="0" indent="0" eaLnBrk="1" hangingPunct="1">
              <a:lnSpc>
                <a:spcPct val="90000"/>
              </a:lnSpc>
              <a:buNone/>
            </a:pPr>
            <a:endParaRPr lang="ja-JP" altLang="en-US" sz="2400" b="1" dirty="0">
              <a:latin typeface="+mn-ea"/>
            </a:endParaRPr>
          </a:p>
          <a:p>
            <a:pPr eaLnBrk="1" hangingPunct="1">
              <a:lnSpc>
                <a:spcPct val="90000"/>
              </a:lnSpc>
              <a:buFont typeface="Wingdings" pitchFamily="2" charset="2"/>
              <a:buNone/>
            </a:pPr>
            <a:endParaRPr lang="en-US" altLang="ja-JP" sz="2400" b="1" dirty="0" smtClean="0">
              <a:latin typeface="+mn-ea"/>
            </a:endParaRPr>
          </a:p>
        </p:txBody>
      </p:sp>
      <p:sp>
        <p:nvSpPr>
          <p:cNvPr id="20" name="正方形/長方形 19"/>
          <p:cNvSpPr/>
          <p:nvPr/>
        </p:nvSpPr>
        <p:spPr>
          <a:xfrm>
            <a:off x="30816" y="316987"/>
            <a:ext cx="2233304" cy="707886"/>
          </a:xfrm>
          <a:prstGeom prst="rect">
            <a:avLst/>
          </a:prstGeom>
          <a:noFill/>
        </p:spPr>
        <p:txBody>
          <a:bodyPr wrap="none">
            <a:spAutoFit/>
          </a:bodyPr>
          <a:lstStyle/>
          <a:p>
            <a:pPr algn="ctr" fontAlgn="auto">
              <a:spcBef>
                <a:spcPts val="0"/>
              </a:spcBef>
              <a:spcAft>
                <a:spcPts val="0"/>
              </a:spcAft>
              <a:defRPr/>
            </a:pPr>
            <a:r>
              <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T-SEEDS</a:t>
            </a:r>
          </a:p>
        </p:txBody>
      </p:sp>
      <p:pic>
        <p:nvPicPr>
          <p:cNvPr id="3075" name="Picture 3" descr="C:\Users\Kimura\Documents\WSC2011\2011GMS\201110191202_dwn_sw_flx_sfc_bin_au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6646" y="-27384"/>
            <a:ext cx="6879880" cy="397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1804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93" y="1629016"/>
            <a:ext cx="6099685" cy="4320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Rectangle 3"/>
          <p:cNvSpPr>
            <a:spLocks noGrp="1" noChangeArrowheads="1"/>
          </p:cNvSpPr>
          <p:nvPr>
            <p:ph type="body" idx="4294967295"/>
          </p:nvPr>
        </p:nvSpPr>
        <p:spPr>
          <a:xfrm>
            <a:off x="6804248" y="2276872"/>
            <a:ext cx="2304256" cy="792088"/>
          </a:xfrm>
        </p:spPr>
        <p:txBody>
          <a:bodyPr/>
          <a:lstStyle/>
          <a:p>
            <a:pPr eaLnBrk="1" hangingPunct="1">
              <a:lnSpc>
                <a:spcPct val="90000"/>
              </a:lnSpc>
              <a:buFont typeface="Wingdings" pitchFamily="2" charset="2"/>
              <a:buNone/>
            </a:pPr>
            <a:r>
              <a:rPr lang="ja-JP" altLang="en-US" sz="2000" b="1" dirty="0" smtClean="0">
                <a:solidFill>
                  <a:srgbClr val="C00000"/>
                </a:solidFill>
                <a:latin typeface="+mn-ea"/>
              </a:rPr>
              <a:t>■化合物太陽電池</a:t>
            </a:r>
            <a:endParaRPr lang="en-US" altLang="ja-JP" sz="2000" b="1" dirty="0">
              <a:latin typeface="+mn-ea"/>
            </a:endParaRPr>
          </a:p>
          <a:p>
            <a:pPr eaLnBrk="1" hangingPunct="1">
              <a:lnSpc>
                <a:spcPct val="90000"/>
              </a:lnSpc>
              <a:buFont typeface="Wingdings" pitchFamily="2" charset="2"/>
              <a:buNone/>
            </a:pPr>
            <a:r>
              <a:rPr lang="ja-JP" altLang="en-US" sz="2000" b="1" dirty="0" smtClean="0">
                <a:solidFill>
                  <a:schemeClr val="accent1"/>
                </a:solidFill>
                <a:latin typeface="+mn-ea"/>
              </a:rPr>
              <a:t>■シリコン太陽電池</a:t>
            </a:r>
            <a:endParaRPr lang="en-US" altLang="ja-JP" sz="2000" b="1" dirty="0" smtClean="0">
              <a:solidFill>
                <a:schemeClr val="accent1"/>
              </a:solidFill>
              <a:latin typeface="+mn-ea"/>
            </a:endParaRPr>
          </a:p>
        </p:txBody>
      </p:sp>
      <p:sp>
        <p:nvSpPr>
          <p:cNvPr id="20" name="正方形/長方形 19"/>
          <p:cNvSpPr/>
          <p:nvPr/>
        </p:nvSpPr>
        <p:spPr>
          <a:xfrm>
            <a:off x="251520" y="312698"/>
            <a:ext cx="4919937" cy="707886"/>
          </a:xfrm>
          <a:prstGeom prst="rect">
            <a:avLst/>
          </a:prstGeom>
          <a:noFill/>
        </p:spPr>
        <p:txBody>
          <a:bodyPr wrap="none">
            <a:spAutoFit/>
          </a:bodyPr>
          <a:lstStyle/>
          <a:p>
            <a:pPr algn="ctr" fontAlgn="auto">
              <a:spcBef>
                <a:spcPts val="0"/>
              </a:spcBef>
              <a:spcAft>
                <a:spcPts val="0"/>
              </a:spcAft>
              <a:defRPr/>
            </a:pPr>
            <a:r>
              <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pitchFamily="50" charset="-128"/>
                <a:ea typeface="Arial Unicode MS" pitchFamily="50" charset="-128"/>
                <a:cs typeface="Arial Unicode MS" pitchFamily="50" charset="-128"/>
              </a:rPr>
              <a:t>WSC</a:t>
            </a: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優勝記録の変遷</a:t>
            </a:r>
            <a:endPar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
        <p:nvSpPr>
          <p:cNvPr id="9" name="Rectangle 3"/>
          <p:cNvSpPr txBox="1">
            <a:spLocks noChangeArrowheads="1"/>
          </p:cNvSpPr>
          <p:nvPr/>
        </p:nvSpPr>
        <p:spPr bwMode="auto">
          <a:xfrm>
            <a:off x="323528" y="5877272"/>
            <a:ext cx="842493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hangingPunct="1">
              <a:lnSpc>
                <a:spcPct val="90000"/>
              </a:lnSpc>
            </a:pPr>
            <a:r>
              <a:rPr lang="ja-JP" altLang="en-US" sz="2400" b="1" dirty="0" smtClean="0">
                <a:solidFill>
                  <a:srgbClr val="0000FF"/>
                </a:solidFill>
                <a:latin typeface="+mn-ea"/>
              </a:rPr>
              <a:t>シリコン太陽電池搭載優勝車の中でも、</a:t>
            </a:r>
            <a:r>
              <a:rPr lang="en-US" altLang="ja-JP" sz="2400" b="1" dirty="0" smtClean="0">
                <a:solidFill>
                  <a:srgbClr val="0000FF"/>
                </a:solidFill>
                <a:latin typeface="+mn-ea"/>
              </a:rPr>
              <a:t>93&amp;96</a:t>
            </a:r>
            <a:r>
              <a:rPr lang="ja-JP" altLang="en-US" sz="2400" b="1" dirty="0" smtClean="0">
                <a:solidFill>
                  <a:srgbClr val="0000FF"/>
                </a:solidFill>
                <a:latin typeface="+mn-ea"/>
              </a:rPr>
              <a:t>年のホンダの記録を抜き歴代トップの記録</a:t>
            </a:r>
            <a:endParaRPr lang="en-US" altLang="ja-JP" sz="2400" b="1" dirty="0" smtClean="0">
              <a:solidFill>
                <a:srgbClr val="0000FF"/>
              </a:solidFill>
              <a:latin typeface="+mn-ea"/>
            </a:endParaRPr>
          </a:p>
        </p:txBody>
      </p:sp>
      <p:cxnSp>
        <p:nvCxnSpPr>
          <p:cNvPr id="3" name="直線コネクタ 2"/>
          <p:cNvCxnSpPr/>
          <p:nvPr/>
        </p:nvCxnSpPr>
        <p:spPr>
          <a:xfrm flipV="1">
            <a:off x="5475152" y="1563910"/>
            <a:ext cx="0" cy="343279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右矢印 4"/>
          <p:cNvSpPr/>
          <p:nvPr/>
        </p:nvSpPr>
        <p:spPr>
          <a:xfrm>
            <a:off x="5580112" y="1587003"/>
            <a:ext cx="288032" cy="192021"/>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10800000">
            <a:off x="5099500" y="1587003"/>
            <a:ext cx="288032" cy="192021"/>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819580" y="1484784"/>
            <a:ext cx="1152128" cy="400110"/>
          </a:xfrm>
          <a:prstGeom prst="rect">
            <a:avLst/>
          </a:prstGeom>
          <a:noFill/>
        </p:spPr>
        <p:txBody>
          <a:bodyPr wrap="square" rtlCol="0">
            <a:spAutoFit/>
          </a:bodyPr>
          <a:lstStyle/>
          <a:p>
            <a:r>
              <a:rPr kumimoji="1" lang="en-US" altLang="ja-JP" sz="2000" dirty="0" smtClean="0"/>
              <a:t>6m</a:t>
            </a:r>
            <a:r>
              <a:rPr kumimoji="1" lang="en-US" altLang="ja-JP" sz="2000" baseline="30000" dirty="0" smtClean="0"/>
              <a:t>2</a:t>
            </a:r>
            <a:endParaRPr kumimoji="1" lang="ja-JP" altLang="en-US" sz="2000" baseline="30000" dirty="0"/>
          </a:p>
        </p:txBody>
      </p:sp>
      <mc:AlternateContent xmlns:mc="http://schemas.openxmlformats.org/markup-compatibility/2006" xmlns:a14="http://schemas.microsoft.com/office/drawing/2010/main">
        <mc:Choice Requires="a14">
          <p:sp>
            <p:nvSpPr>
              <p:cNvPr id="18" name="テキスト ボックス 17"/>
              <p:cNvSpPr txBox="1"/>
              <p:nvPr/>
            </p:nvSpPr>
            <p:spPr>
              <a:xfrm>
                <a:off x="4292206" y="1484784"/>
                <a:ext cx="987314" cy="400110"/>
              </a:xfrm>
              <a:prstGeom prst="rect">
                <a:avLst/>
              </a:prstGeom>
              <a:noFill/>
            </p:spPr>
            <p:txBody>
              <a:bodyPr wrap="square" rtlCol="0">
                <a:spAutoFit/>
              </a:bodyPr>
              <a:lstStyle/>
              <a:p>
                <a14:m>
                  <m:oMath xmlns:m="http://schemas.openxmlformats.org/officeDocument/2006/math">
                    <m:r>
                      <a:rPr lang="en-US" altLang="ja-JP" sz="2000" i="1" smtClean="0">
                        <a:latin typeface="Cambria Math"/>
                        <a:ea typeface="Cambria Math"/>
                      </a:rPr>
                      <m:t>≥</m:t>
                    </m:r>
                  </m:oMath>
                </a14:m>
                <a:r>
                  <a:rPr lang="en-US" altLang="ja-JP" sz="2000" dirty="0" smtClean="0"/>
                  <a:t>8</a:t>
                </a:r>
                <a:r>
                  <a:rPr kumimoji="1" lang="en-US" altLang="ja-JP" sz="2000" dirty="0" smtClean="0"/>
                  <a:t>m</a:t>
                </a:r>
                <a:r>
                  <a:rPr kumimoji="1" lang="en-US" altLang="ja-JP" sz="2000" baseline="30000" dirty="0" smtClean="0"/>
                  <a:t>2</a:t>
                </a:r>
                <a:endParaRPr kumimoji="1" lang="ja-JP" altLang="en-US" sz="2000" baseline="300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4292206" y="1484784"/>
                <a:ext cx="987314" cy="400110"/>
              </a:xfrm>
              <a:prstGeom prst="rect">
                <a:avLst/>
              </a:prstGeom>
              <a:blipFill rotWithShape="1">
                <a:blip r:embed="rId4"/>
                <a:stretch>
                  <a:fillRect t="-6154" b="-29231"/>
                </a:stretch>
              </a:blipFill>
            </p:spPr>
            <p:txBody>
              <a:bodyPr/>
              <a:lstStyle/>
              <a:p>
                <a:r>
                  <a:rPr lang="ja-JP" altLang="en-US">
                    <a:noFill/>
                  </a:rPr>
                  <a:t> </a:t>
                </a:r>
              </a:p>
            </p:txBody>
          </p:sp>
        </mc:Fallback>
      </mc:AlternateContent>
      <p:sp>
        <p:nvSpPr>
          <p:cNvPr id="19" name="テキスト ボックス 18"/>
          <p:cNvSpPr txBox="1"/>
          <p:nvPr/>
        </p:nvSpPr>
        <p:spPr>
          <a:xfrm>
            <a:off x="4667452" y="1163800"/>
            <a:ext cx="1800200" cy="400110"/>
          </a:xfrm>
          <a:prstGeom prst="rect">
            <a:avLst/>
          </a:prstGeom>
          <a:noFill/>
        </p:spPr>
        <p:txBody>
          <a:bodyPr wrap="square" rtlCol="0">
            <a:spAutoFit/>
          </a:bodyPr>
          <a:lstStyle/>
          <a:p>
            <a:r>
              <a:rPr lang="ja-JP" altLang="en-US" sz="2000" dirty="0"/>
              <a:t>太陽</a:t>
            </a:r>
            <a:r>
              <a:rPr lang="ja-JP" altLang="en-US" sz="2000" dirty="0" smtClean="0"/>
              <a:t>電池面積</a:t>
            </a:r>
            <a:endParaRPr kumimoji="1" lang="ja-JP" altLang="en-US" sz="2000" baseline="30000" dirty="0"/>
          </a:p>
        </p:txBody>
      </p:sp>
    </p:spTree>
    <p:extLst>
      <p:ext uri="{BB962C8B-B14F-4D97-AF65-F5344CB8AC3E}">
        <p14:creationId xmlns:p14="http://schemas.microsoft.com/office/powerpoint/2010/main" val="931089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337844" y="312698"/>
            <a:ext cx="5314276" cy="707886"/>
          </a:xfrm>
          <a:prstGeom prst="rect">
            <a:avLst/>
          </a:prstGeom>
          <a:noFill/>
        </p:spPr>
        <p:txBody>
          <a:bodyPr wrap="none">
            <a:spAutoFit/>
          </a:bodyPr>
          <a:lstStyle/>
          <a:p>
            <a:pPr algn="ctr" fontAlgn="auto">
              <a:spcBef>
                <a:spcPts val="0"/>
              </a:spcBef>
              <a:spcAft>
                <a:spcPts val="0"/>
              </a:spcAft>
              <a:defRPr/>
            </a:pPr>
            <a:r>
              <a:rPr lang="ja-JP"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pitchFamily="50" charset="-128"/>
                <a:ea typeface="Arial Unicode MS" pitchFamily="50" charset="-128"/>
                <a:cs typeface="Arial Unicode MS" pitchFamily="50" charset="-128"/>
              </a:rPr>
              <a:t>レース</a:t>
            </a: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Unicode MS" pitchFamily="50" charset="-128"/>
                <a:ea typeface="Arial Unicode MS" pitchFamily="50" charset="-128"/>
                <a:cs typeface="Arial Unicode MS" pitchFamily="50" charset="-128"/>
              </a:rPr>
              <a:t>を終えて・・・</a:t>
            </a:r>
            <a:endPar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
        <p:nvSpPr>
          <p:cNvPr id="9" name="Rectangle 3"/>
          <p:cNvSpPr txBox="1">
            <a:spLocks noChangeArrowheads="1"/>
          </p:cNvSpPr>
          <p:nvPr/>
        </p:nvSpPr>
        <p:spPr bwMode="auto">
          <a:xfrm>
            <a:off x="323528" y="1268760"/>
            <a:ext cx="8424936"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hangingPunct="1">
              <a:lnSpc>
                <a:spcPct val="90000"/>
              </a:lnSpc>
            </a:pPr>
            <a:r>
              <a:rPr lang="ja-JP" altLang="en-US" sz="2400" b="1" dirty="0" smtClean="0">
                <a:latin typeface="+mn-ea"/>
              </a:rPr>
              <a:t>東日本大震災による津波の被害や、原子力発電所からの放射性汚染物質拡散などの問題を抱えた</a:t>
            </a:r>
            <a:r>
              <a:rPr lang="en-US" altLang="ja-JP" sz="2400" b="1" dirty="0" smtClean="0">
                <a:latin typeface="+mn-ea"/>
              </a:rPr>
              <a:t>2011</a:t>
            </a:r>
            <a:r>
              <a:rPr lang="ja-JP" altLang="en-US" sz="2400" b="1" dirty="0" smtClean="0">
                <a:latin typeface="+mn-ea"/>
              </a:rPr>
              <a:t>年だからこそ、</a:t>
            </a:r>
            <a:r>
              <a:rPr lang="ja-JP" altLang="en-US" sz="2400" b="1" dirty="0">
                <a:latin typeface="+mn-ea"/>
              </a:rPr>
              <a:t>ここで</a:t>
            </a:r>
            <a:r>
              <a:rPr lang="ja-JP" altLang="en-US" sz="2400" b="1" dirty="0" smtClean="0">
                <a:latin typeface="+mn-ea"/>
              </a:rPr>
              <a:t>勝たなければならないと決意を固めていた</a:t>
            </a:r>
            <a:endParaRPr lang="en-US" altLang="ja-JP" sz="2400" b="1" dirty="0" smtClean="0">
              <a:latin typeface="+mn-ea"/>
            </a:endParaRPr>
          </a:p>
          <a:p>
            <a:pPr eaLnBrk="1" hangingPunct="1">
              <a:lnSpc>
                <a:spcPct val="90000"/>
              </a:lnSpc>
            </a:pPr>
            <a:r>
              <a:rPr lang="ja-JP" altLang="en-US" sz="2400" b="1" dirty="0">
                <a:latin typeface="+mn-ea"/>
              </a:rPr>
              <a:t>太陽光</a:t>
            </a:r>
            <a:r>
              <a:rPr lang="ja-JP" altLang="en-US" sz="2400" b="1" dirty="0" smtClean="0">
                <a:latin typeface="+mn-ea"/>
              </a:rPr>
              <a:t>発電は十分なエネルギー供給能力がないとされているが、省エネルギーや蓄エネルギーなどの技術と組み合わせることで、未来を切り開く可能性があることを、国際ソーラーカー大会優勝でアピールできたのではないだろうか</a:t>
            </a:r>
            <a:endParaRPr lang="en-US" altLang="ja-JP" sz="2400" b="1" dirty="0" smtClean="0">
              <a:latin typeface="+mn-ea"/>
            </a:endParaRPr>
          </a:p>
          <a:p>
            <a:pPr eaLnBrk="1" hangingPunct="1">
              <a:lnSpc>
                <a:spcPct val="90000"/>
              </a:lnSpc>
            </a:pPr>
            <a:r>
              <a:rPr lang="ja-JP" altLang="en-US" sz="2400" b="1" dirty="0" smtClean="0">
                <a:latin typeface="+mn-ea"/>
              </a:rPr>
              <a:t>グロブラー駐日南アフリカ共和国大使より、祝辞をいただくとともに</a:t>
            </a:r>
            <a:r>
              <a:rPr lang="en-US" altLang="ja-JP" sz="2400" b="1" dirty="0" smtClean="0">
                <a:latin typeface="+mn-ea"/>
              </a:rPr>
              <a:t>2012</a:t>
            </a:r>
            <a:r>
              <a:rPr lang="ja-JP" altLang="en-US" sz="2400" b="1" dirty="0" smtClean="0">
                <a:latin typeface="+mn-ea"/>
              </a:rPr>
              <a:t>年南ア大会への招聘があり、チームとしては出場を目指し調整を行いたい</a:t>
            </a:r>
            <a:endParaRPr lang="en-US" altLang="ja-JP" sz="2400" b="1" dirty="0" smtClean="0">
              <a:latin typeface="+mn-ea"/>
            </a:endParaRPr>
          </a:p>
          <a:p>
            <a:pPr eaLnBrk="1" hangingPunct="1">
              <a:lnSpc>
                <a:spcPct val="90000"/>
              </a:lnSpc>
            </a:pPr>
            <a:r>
              <a:rPr lang="ja-JP" altLang="en-US" sz="2400" b="1" dirty="0" smtClean="0">
                <a:latin typeface="+mn-ea"/>
              </a:rPr>
              <a:t>パナソニック、東レをはじめとする多くのスポンサー企業や関係者の支援に感謝するとともに、引き続き活動へのサポートをお願いしたい</a:t>
            </a:r>
            <a:endParaRPr lang="en-US" altLang="ja-JP" sz="2400" b="1" dirty="0" smtClean="0">
              <a:latin typeface="+mn-ea"/>
            </a:endParaRPr>
          </a:p>
        </p:txBody>
      </p:sp>
    </p:spTree>
    <p:extLst>
      <p:ext uri="{BB962C8B-B14F-4D97-AF65-F5344CB8AC3E}">
        <p14:creationId xmlns:p14="http://schemas.microsoft.com/office/powerpoint/2010/main" val="38208275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357391" y="2276872"/>
            <a:ext cx="8391073" cy="936104"/>
          </a:xfrm>
          <a:prstGeom prst="roundRect">
            <a:avLst/>
          </a:prstGeom>
          <a:solidFill>
            <a:schemeClr val="accent6">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19100" y="3132257"/>
            <a:ext cx="8745388" cy="584775"/>
          </a:xfrm>
          <a:prstGeom prst="rect">
            <a:avLst/>
          </a:prstGeom>
        </p:spPr>
        <p:txBody>
          <a:bodyPr wrap="square">
            <a:spAutoFit/>
          </a:bodyPr>
          <a:lstStyle/>
          <a:p>
            <a:r>
              <a:rPr lang="en-US" altLang="ja-JP" sz="3200" dirty="0">
                <a:solidFill>
                  <a:schemeClr val="tx2"/>
                </a:solidFill>
              </a:rPr>
              <a:t>http://www.ei.u-tokai.ac.jp/kimura/2011wsc.html</a:t>
            </a:r>
            <a:endParaRPr lang="ja-JP" altLang="en-US" sz="3200" dirty="0">
              <a:solidFill>
                <a:schemeClr val="tx2"/>
              </a:solidFill>
            </a:endParaRPr>
          </a:p>
        </p:txBody>
      </p:sp>
      <p:sp>
        <p:nvSpPr>
          <p:cNvPr id="8" name="テキスト ボックス 7"/>
          <p:cNvSpPr txBox="1"/>
          <p:nvPr/>
        </p:nvSpPr>
        <p:spPr>
          <a:xfrm>
            <a:off x="743637" y="2258869"/>
            <a:ext cx="7872668" cy="954107"/>
          </a:xfrm>
          <a:prstGeom prst="rect">
            <a:avLst/>
          </a:prstGeom>
          <a:noFill/>
        </p:spPr>
        <p:txBody>
          <a:bodyPr wrap="none" rtlCol="0">
            <a:spAutoFit/>
          </a:bodyPr>
          <a:lstStyle/>
          <a:p>
            <a:r>
              <a:rPr kumimoji="1" lang="ja-JP" altLang="en-US" sz="2800" b="1" dirty="0" smtClean="0">
                <a:latin typeface="+mj-ea"/>
                <a:ea typeface="+mj-ea"/>
              </a:rPr>
              <a:t>本プレゼンのパワーポイントデータなどは</a:t>
            </a:r>
            <a:endParaRPr kumimoji="1" lang="en-US" altLang="ja-JP" sz="2800" b="1" dirty="0" smtClean="0">
              <a:latin typeface="+mj-ea"/>
              <a:ea typeface="+mj-ea"/>
            </a:endParaRPr>
          </a:p>
          <a:p>
            <a:r>
              <a:rPr lang="ja-JP" altLang="en-US" sz="2800" b="1" dirty="0">
                <a:latin typeface="+mj-ea"/>
                <a:ea typeface="+mj-ea"/>
              </a:rPr>
              <a:t>　</a:t>
            </a:r>
            <a:r>
              <a:rPr lang="ja-JP" altLang="en-US" sz="2800" b="1" dirty="0" smtClean="0">
                <a:latin typeface="+mj-ea"/>
                <a:ea typeface="+mj-ea"/>
              </a:rPr>
              <a:t>　　</a:t>
            </a:r>
            <a:r>
              <a:rPr lang="ja-JP" altLang="en-US" sz="2800" dirty="0">
                <a:latin typeface="+mj-ea"/>
              </a:rPr>
              <a:t>　</a:t>
            </a:r>
            <a:r>
              <a:rPr lang="ja-JP" altLang="en-US" sz="2800" dirty="0" smtClean="0">
                <a:latin typeface="+mj-ea"/>
              </a:rPr>
              <a:t>　　　　　　</a:t>
            </a:r>
            <a:r>
              <a:rPr kumimoji="1" lang="ja-JP" altLang="en-US" sz="2800" b="1" dirty="0" smtClean="0">
                <a:latin typeface="+mj-ea"/>
                <a:ea typeface="+mj-ea"/>
              </a:rPr>
              <a:t>下記サイトからダウンロードできます。</a:t>
            </a:r>
            <a:endParaRPr kumimoji="1" lang="ja-JP" altLang="en-US" sz="2800" b="1" dirty="0">
              <a:latin typeface="+mj-ea"/>
              <a:ea typeface="+mj-ea"/>
            </a:endParaRPr>
          </a:p>
        </p:txBody>
      </p:sp>
      <p:sp>
        <p:nvSpPr>
          <p:cNvPr id="9" name="テキスト ボックス 8"/>
          <p:cNvSpPr txBox="1"/>
          <p:nvPr/>
        </p:nvSpPr>
        <p:spPr>
          <a:xfrm>
            <a:off x="578922" y="3861048"/>
            <a:ext cx="7948010" cy="2677656"/>
          </a:xfrm>
          <a:prstGeom prst="rect">
            <a:avLst/>
          </a:prstGeom>
          <a:noFill/>
        </p:spPr>
        <p:txBody>
          <a:bodyPr wrap="none" rtlCol="0">
            <a:spAutoFit/>
          </a:bodyPr>
          <a:lstStyle/>
          <a:p>
            <a:r>
              <a:rPr lang="ja-JP" altLang="en-US" sz="2400" b="1" dirty="0" smtClean="0">
                <a:latin typeface="+mj-ea"/>
                <a:ea typeface="+mj-ea"/>
              </a:rPr>
              <a:t>参考</a:t>
            </a:r>
            <a:r>
              <a:rPr lang="en-US" altLang="ja-JP" sz="2400" b="1" dirty="0" smtClean="0">
                <a:latin typeface="+mj-ea"/>
                <a:ea typeface="+mj-ea"/>
              </a:rPr>
              <a:t>WEB</a:t>
            </a:r>
            <a:r>
              <a:rPr lang="ja-JP" altLang="en-US" sz="2400" b="1" dirty="0" smtClean="0">
                <a:latin typeface="+mj-ea"/>
                <a:ea typeface="+mj-ea"/>
              </a:rPr>
              <a:t>サイト</a:t>
            </a:r>
            <a:endParaRPr lang="en-US" altLang="ja-JP" sz="2400" b="1" dirty="0" smtClean="0">
              <a:latin typeface="+mj-ea"/>
              <a:ea typeface="+mj-ea"/>
            </a:endParaRPr>
          </a:p>
          <a:p>
            <a:pPr marL="285750" indent="-285750">
              <a:buFont typeface="Wingdings" pitchFamily="2" charset="2"/>
              <a:buChar char="u"/>
            </a:pPr>
            <a:r>
              <a:rPr lang="en-US" altLang="ja-JP" sz="2400" b="1" dirty="0" smtClean="0">
                <a:latin typeface="+mj-ea"/>
                <a:ea typeface="+mj-ea"/>
              </a:rPr>
              <a:t>World Solar Challenge</a:t>
            </a:r>
            <a:r>
              <a:rPr lang="ja-JP" altLang="en-US" sz="2400" b="1" dirty="0">
                <a:latin typeface="+mj-ea"/>
                <a:ea typeface="+mj-ea"/>
              </a:rPr>
              <a:t>公式</a:t>
            </a:r>
            <a:r>
              <a:rPr lang="ja-JP" altLang="en-US" sz="2400" b="1" dirty="0" smtClean="0">
                <a:latin typeface="+mj-ea"/>
                <a:ea typeface="+mj-ea"/>
              </a:rPr>
              <a:t>ＷＥＢサイト</a:t>
            </a:r>
            <a:endParaRPr lang="en-US" altLang="ja-JP" sz="2400" b="1" dirty="0" smtClean="0">
              <a:latin typeface="+mj-ea"/>
              <a:ea typeface="+mj-ea"/>
            </a:endParaRPr>
          </a:p>
          <a:p>
            <a:r>
              <a:rPr lang="ja-JP" altLang="en-US" sz="2400" dirty="0" smtClean="0">
                <a:latin typeface="+mj-ea"/>
              </a:rPr>
              <a:t>　 </a:t>
            </a:r>
            <a:r>
              <a:rPr lang="en-US" altLang="ja-JP" sz="2400" dirty="0" smtClean="0">
                <a:latin typeface="+mj-ea"/>
                <a:hlinkClick r:id="rId3"/>
              </a:rPr>
              <a:t>http</a:t>
            </a:r>
            <a:r>
              <a:rPr lang="en-US" altLang="ja-JP" sz="2400" dirty="0">
                <a:latin typeface="+mj-ea"/>
                <a:hlinkClick r:id="rId3"/>
              </a:rPr>
              <a:t>://www.worldsolarchallenge.org</a:t>
            </a:r>
            <a:r>
              <a:rPr lang="en-US" altLang="ja-JP" sz="2400" dirty="0" smtClean="0">
                <a:latin typeface="+mj-ea"/>
                <a:hlinkClick r:id="rId3"/>
              </a:rPr>
              <a:t>/</a:t>
            </a:r>
            <a:endParaRPr lang="en-US" altLang="ja-JP" sz="2400" dirty="0" smtClean="0">
              <a:latin typeface="+mj-ea"/>
            </a:endParaRPr>
          </a:p>
          <a:p>
            <a:pPr marL="285750" indent="-285750">
              <a:buFont typeface="Wingdings" pitchFamily="2" charset="2"/>
              <a:buChar char="u"/>
            </a:pPr>
            <a:r>
              <a:rPr lang="ja-JP" altLang="en-US" sz="2400" dirty="0" smtClean="0">
                <a:latin typeface="+mj-ea"/>
              </a:rPr>
              <a:t>東海大学ＷＥＢサイト特設ページ</a:t>
            </a:r>
            <a:endParaRPr lang="en-US" altLang="ja-JP" sz="2400" dirty="0">
              <a:latin typeface="+mj-ea"/>
            </a:endParaRPr>
          </a:p>
          <a:p>
            <a:r>
              <a:rPr lang="ja-JP" altLang="en-US" sz="2400" dirty="0">
                <a:latin typeface="+mj-ea"/>
              </a:rPr>
              <a:t>　 </a:t>
            </a:r>
            <a:r>
              <a:rPr lang="en-US" altLang="ja-JP" sz="2400" dirty="0" smtClean="0">
                <a:latin typeface="+mj-ea"/>
                <a:hlinkClick r:id="rId4"/>
              </a:rPr>
              <a:t>http</a:t>
            </a:r>
            <a:r>
              <a:rPr lang="en-US" altLang="ja-JP" sz="2400" dirty="0">
                <a:latin typeface="+mj-ea"/>
                <a:hlinkClick r:id="rId4"/>
              </a:rPr>
              <a:t>://</a:t>
            </a:r>
            <a:r>
              <a:rPr lang="en-US" altLang="ja-JP" sz="2400" dirty="0" smtClean="0">
                <a:latin typeface="+mj-ea"/>
                <a:hlinkClick r:id="rId4"/>
              </a:rPr>
              <a:t>www.u-tokai.ac.jp/WSC2011/</a:t>
            </a:r>
            <a:endParaRPr lang="en-US" altLang="ja-JP" sz="2400" dirty="0" smtClean="0">
              <a:latin typeface="+mj-ea"/>
            </a:endParaRPr>
          </a:p>
          <a:p>
            <a:pPr marL="342900" indent="-342900">
              <a:buFont typeface="Wingdings" pitchFamily="2" charset="2"/>
              <a:buChar char="u"/>
            </a:pPr>
            <a:r>
              <a:rPr lang="en-US" altLang="ja-JP" sz="2400" b="1" dirty="0" smtClean="0">
                <a:latin typeface="+mj-ea"/>
                <a:ea typeface="+mj-ea"/>
              </a:rPr>
              <a:t>Wikipedia</a:t>
            </a:r>
          </a:p>
          <a:p>
            <a:r>
              <a:rPr lang="en-US" altLang="ja-JP" sz="2400" dirty="0" smtClean="0"/>
              <a:t>   </a:t>
            </a:r>
            <a:r>
              <a:rPr lang="ja-JP" altLang="en-US" sz="2400" dirty="0" smtClean="0"/>
              <a:t> </a:t>
            </a:r>
            <a:r>
              <a:rPr lang="en-US" altLang="ja-JP" sz="2400" u="sng" dirty="0" smtClean="0">
                <a:solidFill>
                  <a:srgbClr val="0000FF"/>
                </a:solidFill>
              </a:rPr>
              <a:t>http</a:t>
            </a:r>
            <a:r>
              <a:rPr lang="en-US" altLang="ja-JP" sz="2400" u="sng" dirty="0">
                <a:solidFill>
                  <a:srgbClr val="0000FF"/>
                </a:solidFill>
              </a:rPr>
              <a:t>://</a:t>
            </a:r>
            <a:r>
              <a:rPr lang="en-US" altLang="ja-JP" sz="2400" u="sng" dirty="0" smtClean="0">
                <a:solidFill>
                  <a:srgbClr val="0000FF"/>
                </a:solidFill>
              </a:rPr>
              <a:t>ja.wikipedia.org/wiki/</a:t>
            </a:r>
            <a:r>
              <a:rPr lang="ja-JP" altLang="en-US" sz="2400" u="sng" dirty="0" smtClean="0">
                <a:solidFill>
                  <a:srgbClr val="0000FF"/>
                </a:solidFill>
              </a:rPr>
              <a:t>ワールド</a:t>
            </a:r>
            <a:r>
              <a:rPr lang="ja-JP" altLang="en-US" sz="2400" u="sng" dirty="0">
                <a:solidFill>
                  <a:srgbClr val="0000FF"/>
                </a:solidFill>
              </a:rPr>
              <a:t>・ソーラー・</a:t>
            </a:r>
            <a:r>
              <a:rPr lang="ja-JP" altLang="en-US" sz="2400" u="sng" dirty="0" smtClean="0">
                <a:solidFill>
                  <a:srgbClr val="0000FF"/>
                </a:solidFill>
              </a:rPr>
              <a:t>チャレンジ</a:t>
            </a:r>
            <a:endParaRPr lang="en-US" altLang="ja-JP" sz="2400" u="sng" dirty="0" smtClean="0">
              <a:solidFill>
                <a:srgbClr val="0000FF"/>
              </a:solidFill>
            </a:endParaRPr>
          </a:p>
        </p:txBody>
      </p:sp>
      <p:sp>
        <p:nvSpPr>
          <p:cNvPr id="14" name="正方形/長方形 13"/>
          <p:cNvSpPr/>
          <p:nvPr/>
        </p:nvSpPr>
        <p:spPr>
          <a:xfrm>
            <a:off x="1111353" y="260648"/>
            <a:ext cx="2236511" cy="707886"/>
          </a:xfrm>
          <a:prstGeom prst="rect">
            <a:avLst/>
          </a:prstGeom>
          <a:noFill/>
        </p:spPr>
        <p:txBody>
          <a:bodyPr wrap="none">
            <a:spAutoFit/>
          </a:bodyPr>
          <a:lstStyle/>
          <a:p>
            <a:pPr algn="ctr" fontAlgn="auto">
              <a:spcBef>
                <a:spcPts val="0"/>
              </a:spcBef>
              <a:spcAft>
                <a:spcPts val="0"/>
              </a:spcAft>
              <a:defRPr/>
            </a:pPr>
            <a:r>
              <a:rPr lang="ja-JP"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関連情報</a:t>
            </a:r>
            <a:endPar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spTree>
    <p:extLst>
      <p:ext uri="{BB962C8B-B14F-4D97-AF65-F5344CB8AC3E}">
        <p14:creationId xmlns:p14="http://schemas.microsoft.com/office/powerpoint/2010/main" val="2283328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67544" y="188640"/>
            <a:ext cx="8964488" cy="1569660"/>
          </a:xfrm>
          <a:prstGeom prst="rect">
            <a:avLst/>
          </a:prstGeom>
          <a:noFill/>
        </p:spPr>
        <p:txBody>
          <a:bodyPr wrap="square" rtlCol="0">
            <a:spAutoFit/>
          </a:bodyPr>
          <a:lstStyle/>
          <a:p>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オーストラリア　</a:t>
            </a:r>
            <a:r>
              <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Melbourne</a:t>
            </a:r>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ja-JP"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ソーラーカー</a:t>
            </a:r>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受け取り</a:t>
            </a:r>
            <a:r>
              <a:rPr lang="en-US" altLang="ja-JP"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コース下見（</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10/5</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kumimoji="1"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kumimoji="1"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146" name="Picture 2" descr="D:\大学\東海大学\ライトパワー\2011\WSC\プレゼンてーしょん\写真\resized\IMGP45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929191" y="1397391"/>
            <a:ext cx="5107305" cy="267968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大学\東海大学\ライトパワー\2011\WSC\プレゼンてーしょん\写真\resized\IMGP459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
          <a:stretch/>
        </p:blipFill>
        <p:spPr bwMode="auto">
          <a:xfrm>
            <a:off x="35496" y="1397391"/>
            <a:ext cx="3789700" cy="2679681"/>
          </a:xfrm>
          <a:prstGeom prst="rect">
            <a:avLst/>
          </a:prstGeom>
          <a:noFill/>
          <a:extLst>
            <a:ext uri="{909E8E84-426E-40DD-AFC4-6F175D3DCCD1}">
              <a14:hiddenFill xmlns:a14="http://schemas.microsoft.com/office/drawing/2010/main">
                <a:solidFill>
                  <a:srgbClr val="FFFFFF"/>
                </a:solidFill>
              </a14:hiddenFill>
            </a:ext>
          </a:extLst>
        </p:spPr>
      </p:pic>
      <p:sp>
        <p:nvSpPr>
          <p:cNvPr id="8" name="コンテンツ プレースホルダ 11"/>
          <p:cNvSpPr txBox="1">
            <a:spLocks/>
          </p:cNvSpPr>
          <p:nvPr/>
        </p:nvSpPr>
        <p:spPr bwMode="auto">
          <a:xfrm>
            <a:off x="4283968" y="4149080"/>
            <a:ext cx="4860032" cy="25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a:latin typeface="HGPｺﾞｼｯｸM" pitchFamily="50" charset="-128"/>
                <a:ea typeface="HGPｺﾞｼｯｸM" pitchFamily="50" charset="-128"/>
              </a:rPr>
              <a:t>商船三井</a:t>
            </a:r>
            <a:r>
              <a:rPr lang="ja-JP" altLang="en-US" sz="2000" b="1" dirty="0" smtClean="0">
                <a:latin typeface="HGPｺﾞｼｯｸM" pitchFamily="50" charset="-128"/>
                <a:ea typeface="HGPｺﾞｼｯｸM" pitchFamily="50" charset="-128"/>
              </a:rPr>
              <a:t>ロジスティックス社によりソーラーカーと遠征物品をオーストラリアへ輸送し、メルボルンにて</a:t>
            </a:r>
            <a:r>
              <a:rPr lang="en-US" altLang="ja-JP" sz="2000" b="1" dirty="0" smtClean="0">
                <a:latin typeface="HGPｺﾞｼｯｸM" pitchFamily="50" charset="-128"/>
                <a:ea typeface="HGPｺﾞｼｯｸM" pitchFamily="50" charset="-128"/>
              </a:rPr>
              <a:t>10/5</a:t>
            </a:r>
            <a:r>
              <a:rPr lang="ja-JP" altLang="en-US" sz="2000" b="1" dirty="0" smtClean="0">
                <a:latin typeface="HGPｺﾞｼｯｸM" pitchFamily="50" charset="-128"/>
                <a:ea typeface="HGPｺﾞｼｯｸM" pitchFamily="50" charset="-128"/>
              </a:rPr>
              <a:t>に受け取り</a:t>
            </a:r>
            <a:endParaRPr lang="en-US" altLang="ja-JP" sz="2000" b="1" dirty="0" smtClean="0">
              <a:latin typeface="HGPｺﾞｼｯｸM" pitchFamily="50" charset="-128"/>
              <a:ea typeface="HGPｺﾞｼｯｸM" pitchFamily="50" charset="-128"/>
            </a:endParaRPr>
          </a:p>
          <a:p>
            <a:pPr marL="363538" indent="-36353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日野自動車よりトラックを提供していただき、キャンプ地候補地やコントロールポイントの下見をしながら、</a:t>
            </a:r>
            <a:r>
              <a:rPr lang="en-US" altLang="ja-JP" sz="2000" b="1" dirty="0" smtClean="0">
                <a:latin typeface="HGPｺﾞｼｯｸM" pitchFamily="50" charset="-128"/>
                <a:ea typeface="HGPｺﾞｼｯｸM" pitchFamily="50" charset="-128"/>
              </a:rPr>
              <a:t>10/6</a:t>
            </a:r>
            <a:r>
              <a:rPr lang="ja-JP" altLang="en-US" sz="2000" b="1" dirty="0" smtClean="0">
                <a:latin typeface="HGPｺﾞｼｯｸM" pitchFamily="50" charset="-128"/>
                <a:ea typeface="HGPｺﾞｼｯｸM" pitchFamily="50" charset="-128"/>
              </a:rPr>
              <a:t>～</a:t>
            </a:r>
            <a:r>
              <a:rPr lang="en-US" altLang="ja-JP" sz="2000" b="1" dirty="0" smtClean="0">
                <a:latin typeface="HGPｺﾞｼｯｸM" pitchFamily="50" charset="-128"/>
                <a:ea typeface="HGPｺﾞｼｯｸM" pitchFamily="50" charset="-128"/>
              </a:rPr>
              <a:t>10/9</a:t>
            </a:r>
            <a:r>
              <a:rPr lang="ja-JP" altLang="en-US" sz="2000" b="1" dirty="0">
                <a:latin typeface="HGPｺﾞｼｯｸM" pitchFamily="50" charset="-128"/>
                <a:ea typeface="HGPｺﾞｼｯｸM" pitchFamily="50" charset="-128"/>
              </a:rPr>
              <a:t>まで</a:t>
            </a:r>
            <a:r>
              <a:rPr lang="ja-JP" altLang="en-US" sz="2000" b="1" dirty="0" smtClean="0">
                <a:latin typeface="HGPｺﾞｼｯｸM" pitchFamily="50" charset="-128"/>
                <a:ea typeface="HGPｺﾞｼｯｸM" pitchFamily="50" charset="-128"/>
              </a:rPr>
              <a:t>スタート地ダーウィンまでコースを逆送</a:t>
            </a:r>
            <a:endParaRPr lang="en-US" altLang="ja-JP" sz="2000" b="1" dirty="0">
              <a:latin typeface="HGPｺﾞｼｯｸM" pitchFamily="50" charset="-128"/>
              <a:ea typeface="HGPｺﾞｼｯｸM" pitchFamily="50" charset="-128"/>
            </a:endParaRPr>
          </a:p>
        </p:txBody>
      </p:sp>
      <p:pic>
        <p:nvPicPr>
          <p:cNvPr id="6150" name="Picture 6" descr="D:\大学\東海大学\ライトパワー\2011\WSC\プレゼンてーしょん\写真\resized\IMGP505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p:blipFill>
        <p:spPr bwMode="auto">
          <a:xfrm>
            <a:off x="35496" y="4149080"/>
            <a:ext cx="4192532" cy="2555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5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496" y="188640"/>
            <a:ext cx="9180512" cy="1569660"/>
          </a:xfrm>
          <a:prstGeom prst="rect">
            <a:avLst/>
          </a:prstGeom>
          <a:noFill/>
        </p:spPr>
        <p:txBody>
          <a:bodyPr wrap="square" rtlCol="0">
            <a:spAutoFit/>
          </a:bodyPr>
          <a:lstStyle/>
          <a:p>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オーストラリア　</a:t>
            </a:r>
            <a:r>
              <a:rPr lang="en-US" altLang="ja-JP" sz="2000" dirty="0">
                <a:ln w="18415" cmpd="sng">
                  <a:solidFill>
                    <a:srgbClr val="FFFFFF"/>
                  </a:solidFill>
                  <a:prstDash val="solid"/>
                </a:ln>
                <a:solidFill>
                  <a:srgbClr val="FFFFFF"/>
                </a:solidFill>
                <a:effectLst>
                  <a:outerShdw blurRad="63500" dir="3600000" algn="tl" rotWithShape="0">
                    <a:srgbClr val="000000">
                      <a:alpha val="70000"/>
                    </a:srgbClr>
                  </a:outerShdw>
                </a:effectLst>
              </a:rPr>
              <a:t>Darwin</a:t>
            </a:r>
            <a:endPar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トヨタオフィスにて車両整備開始</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10/10</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15</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kumimoji="1"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kumimoji="1"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コンテンツ プレースホルダ 11"/>
          <p:cNvSpPr txBox="1">
            <a:spLocks/>
          </p:cNvSpPr>
          <p:nvPr/>
        </p:nvSpPr>
        <p:spPr bwMode="auto">
          <a:xfrm>
            <a:off x="4283968" y="4329962"/>
            <a:ext cx="4536504" cy="25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ダーウィン市内にあるトヨタダーウィンオフィスにて車体整備を開始</a:t>
            </a:r>
            <a:endParaRPr lang="en-US" altLang="ja-JP" sz="2000" b="1" dirty="0" smtClean="0">
              <a:latin typeface="HGPｺﾞｼｯｸM" pitchFamily="50" charset="-128"/>
              <a:ea typeface="HGPｺﾞｼｯｸM" pitchFamily="50" charset="-128"/>
            </a:endParaRPr>
          </a:p>
          <a:p>
            <a:pPr marL="363538" indent="-36353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翌日行われた公道車検も無事に通過し、公式車検・公式予選に向けて車体整備とサポートカー・エスコートカーの整備なども進めた</a:t>
            </a:r>
            <a:endParaRPr lang="en-US" altLang="ja-JP" sz="2000" b="1" dirty="0">
              <a:latin typeface="HGPｺﾞｼｯｸM" pitchFamily="50" charset="-128"/>
              <a:ea typeface="HGPｺﾞｼｯｸM" pitchFamily="50" charset="-128"/>
            </a:endParaRPr>
          </a:p>
        </p:txBody>
      </p:sp>
      <p:pic>
        <p:nvPicPr>
          <p:cNvPr id="7171" name="Picture 3" descr="D:\大学\東海大学\ライトパワー\2011\WSC\プレゼンてーしょん\写真\resized\IMG_772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bwMode="auto">
          <a:xfrm>
            <a:off x="60648" y="4077072"/>
            <a:ext cx="4223320" cy="27702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大学\東海大学\ライトパワー\2011\WSC\プレゼンてーしょん\写真\resized\IMG_763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05"/>
          <a:stretch/>
        </p:blipFill>
        <p:spPr bwMode="auto">
          <a:xfrm>
            <a:off x="4355976" y="1268760"/>
            <a:ext cx="4682611" cy="295361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大学\東海大学\ライトパワー\2011\WSC\プレゼンてーしょん\写真\resized\DSC0344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5496" y="1340768"/>
            <a:ext cx="4241209" cy="258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939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67544" y="188640"/>
            <a:ext cx="8787066" cy="1569660"/>
          </a:xfrm>
          <a:prstGeom prst="rect">
            <a:avLst/>
          </a:prstGeom>
          <a:noFill/>
        </p:spPr>
        <p:txBody>
          <a:bodyPr wrap="square" rtlCol="0">
            <a:spAutoFit/>
          </a:bodyPr>
          <a:lstStyle/>
          <a:p>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オーストラリア　</a:t>
            </a:r>
            <a:r>
              <a:rPr lang="en-US" altLang="ja-JP" sz="2000" dirty="0">
                <a:ln w="18415" cmpd="sng">
                  <a:solidFill>
                    <a:srgbClr val="FFFFFF"/>
                  </a:solidFill>
                  <a:prstDash val="solid"/>
                </a:ln>
                <a:solidFill>
                  <a:srgbClr val="FFFFFF"/>
                </a:solidFill>
                <a:effectLst>
                  <a:outerShdw blurRad="63500" dir="3600000" algn="tl" rotWithShape="0">
                    <a:srgbClr val="000000">
                      <a:alpha val="70000"/>
                    </a:srgbClr>
                  </a:outerShdw>
                </a:effectLst>
              </a:rPr>
              <a:t>Darwin</a:t>
            </a:r>
            <a:endPar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公式車検・公道テスト走行</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10/13</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kumimoji="1"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kumimoji="1"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コンテンツ プレースホルダ 11"/>
          <p:cNvSpPr txBox="1">
            <a:spLocks/>
          </p:cNvSpPr>
          <p:nvPr/>
        </p:nvSpPr>
        <p:spPr bwMode="auto">
          <a:xfrm>
            <a:off x="225420" y="4716053"/>
            <a:ext cx="8307019" cy="25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午前中に</a:t>
            </a:r>
            <a:r>
              <a:rPr lang="en-US" altLang="ja-JP" sz="2000" b="1" dirty="0" smtClean="0">
                <a:latin typeface="HGPｺﾞｼｯｸM" pitchFamily="50" charset="-128"/>
                <a:ea typeface="HGPｺﾞｼｯｸM" pitchFamily="50" charset="-128"/>
              </a:rPr>
              <a:t>16</a:t>
            </a:r>
            <a:r>
              <a:rPr lang="ja-JP" altLang="en-US" sz="2000" b="1" dirty="0" smtClean="0">
                <a:latin typeface="HGPｺﾞｼｯｸM" pitchFamily="50" charset="-128"/>
                <a:ea typeface="HGPｺﾞｼｯｸM" pitchFamily="50" charset="-128"/>
              </a:rPr>
              <a:t>日から始まる本戦に向けての公式車検</a:t>
            </a:r>
            <a:endParaRPr lang="en-US" altLang="ja-JP" sz="2000" b="1" dirty="0" smtClean="0">
              <a:latin typeface="HGPｺﾞｼｯｸM" pitchFamily="50" charset="-128"/>
              <a:ea typeface="HGPｺﾞｼｯｸM" pitchFamily="50" charset="-128"/>
            </a:endParaRPr>
          </a:p>
          <a:p>
            <a:pPr marL="363538" indent="-363538" eaLnBrk="1" hangingPunct="1">
              <a:spcBef>
                <a:spcPct val="20000"/>
              </a:spcBef>
              <a:tabLst>
                <a:tab pos="174625" algn="l"/>
              </a:tabLst>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車体構造のチェックや寸法、ドライバーの脱出テストや安全性のチェックなど細かなチェックを受ける</a:t>
            </a:r>
            <a:endParaRPr lang="en-US" altLang="ja-JP" sz="2000" b="1" dirty="0" smtClean="0">
              <a:latin typeface="HGPｺﾞｼｯｸM" pitchFamily="50" charset="-128"/>
              <a:ea typeface="HGPｺﾞｼｯｸM" pitchFamily="50" charset="-128"/>
            </a:endParaRPr>
          </a:p>
          <a:p>
            <a:pPr marL="363538" indent="-363538" eaLnBrk="1" hangingPunct="1">
              <a:spcBef>
                <a:spcPct val="20000"/>
              </a:spcBef>
              <a:tabLst>
                <a:tab pos="174625" algn="l"/>
              </a:tabLst>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他チームから熱い視線を受ける中、無事に車検を通過</a:t>
            </a:r>
            <a:endParaRPr lang="en-US" altLang="ja-JP" sz="2000" b="1" dirty="0" smtClean="0">
              <a:latin typeface="HGPｺﾞｼｯｸM" pitchFamily="50" charset="-128"/>
              <a:ea typeface="HGPｺﾞｼｯｸM" pitchFamily="50" charset="-128"/>
            </a:endParaRPr>
          </a:p>
          <a:p>
            <a:pPr marL="363538" indent="-363538" eaLnBrk="1" hangingPunct="1">
              <a:spcBef>
                <a:spcPct val="20000"/>
              </a:spcBef>
              <a:tabLst>
                <a:tab pos="174625" algn="l"/>
              </a:tabLst>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午後からは、公道にてテスト走行を実施し、各部のチェックを行った</a:t>
            </a:r>
            <a:endParaRPr lang="en-US" altLang="ja-JP" sz="2000" b="1" dirty="0">
              <a:latin typeface="HGPｺﾞｼｯｸM" pitchFamily="50" charset="-128"/>
              <a:ea typeface="HGPｺﾞｼｯｸM" pitchFamily="50" charset="-128"/>
            </a:endParaRPr>
          </a:p>
        </p:txBody>
      </p:sp>
      <p:pic>
        <p:nvPicPr>
          <p:cNvPr id="8194" name="Picture 2" descr="D:\大学\東海大学\ライトパワー\2011\WSC\プレゼンてーしょん\写真\resized\IMG_787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2547" y="1340768"/>
            <a:ext cx="4699378" cy="337528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大学\東海大学\ライトパワー\2011\WSC\プレゼンてーしょん\写真\resized\IMG_798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88024" y="1340768"/>
            <a:ext cx="4255520" cy="337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610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411760" y="188640"/>
            <a:ext cx="8787066" cy="1569660"/>
          </a:xfrm>
          <a:prstGeom prst="rect">
            <a:avLst/>
          </a:prstGeom>
          <a:noFill/>
        </p:spPr>
        <p:txBody>
          <a:bodyPr wrap="square" rtlCol="0">
            <a:spAutoFit/>
          </a:bodyPr>
          <a:lstStyle/>
          <a:p>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オーストラリア　</a:t>
            </a:r>
            <a:r>
              <a:rPr lang="en-US" altLang="ja-JP" sz="2000" dirty="0">
                <a:ln w="18415" cmpd="sng">
                  <a:solidFill>
                    <a:srgbClr val="FFFFFF"/>
                  </a:solidFill>
                  <a:prstDash val="solid"/>
                </a:ln>
                <a:solidFill>
                  <a:srgbClr val="FFFFFF"/>
                </a:solidFill>
                <a:effectLst>
                  <a:outerShdw blurRad="63500" dir="3600000" algn="tl" rotWithShape="0">
                    <a:srgbClr val="000000">
                      <a:alpha val="70000"/>
                    </a:srgbClr>
                  </a:outerShdw>
                </a:effectLst>
              </a:rPr>
              <a:t>Darwin</a:t>
            </a:r>
            <a:endPar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公式予選</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10/15</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kumimoji="1"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kumimoji="1"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コンテンツ プレースホルダ 11"/>
          <p:cNvSpPr txBox="1">
            <a:spLocks/>
          </p:cNvSpPr>
          <p:nvPr/>
        </p:nvSpPr>
        <p:spPr bwMode="auto">
          <a:xfrm>
            <a:off x="225420" y="4716053"/>
            <a:ext cx="8523044" cy="25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翌日の本戦の出走の順番を決定する公式予選（ラップタイムトライアル）がヒドゥンバレーサーキットで行われた</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ラップタイムを計測し、その後ブレーキテストやスタビリティーテストを実施</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en-US" altLang="ja-JP" sz="2000" b="1" dirty="0" smtClean="0">
                <a:latin typeface="HGPｺﾞｼｯｸM" pitchFamily="50" charset="-128"/>
                <a:ea typeface="HGPｺﾞｼｯｸM" pitchFamily="50" charset="-128"/>
              </a:rPr>
              <a:t>2</a:t>
            </a:r>
            <a:r>
              <a:rPr lang="ja-JP" altLang="en-US" sz="2000" b="1" dirty="0" smtClean="0">
                <a:latin typeface="HGPｺﾞｼｯｸM" pitchFamily="50" charset="-128"/>
                <a:ea typeface="HGPｺﾞｼｯｸM" pitchFamily="50" charset="-128"/>
              </a:rPr>
              <a:t>分</a:t>
            </a:r>
            <a:r>
              <a:rPr lang="en-US" altLang="ja-JP" sz="2000" b="1" dirty="0" smtClean="0">
                <a:latin typeface="HGPｺﾞｼｯｸM" pitchFamily="50" charset="-128"/>
                <a:ea typeface="HGPｺﾞｼｯｸM" pitchFamily="50" charset="-128"/>
              </a:rPr>
              <a:t>7</a:t>
            </a:r>
            <a:r>
              <a:rPr lang="ja-JP" altLang="en-US" sz="2000" b="1" dirty="0" smtClean="0">
                <a:latin typeface="HGPｺﾞｼｯｸM" pitchFamily="50" charset="-128"/>
                <a:ea typeface="HGPｺﾞｼｯｸM" pitchFamily="50" charset="-128"/>
              </a:rPr>
              <a:t>秒</a:t>
            </a:r>
            <a:r>
              <a:rPr lang="en-US" altLang="ja-JP" sz="2000" b="1" dirty="0" smtClean="0">
                <a:latin typeface="HGPｺﾞｼｯｸM" pitchFamily="50" charset="-128"/>
                <a:ea typeface="HGPｺﾞｼｯｸM" pitchFamily="50" charset="-128"/>
              </a:rPr>
              <a:t>07</a:t>
            </a:r>
            <a:r>
              <a:rPr lang="ja-JP" altLang="en-US" sz="2000" b="1" dirty="0" smtClean="0">
                <a:latin typeface="HGPｺﾞｼｯｸM" pitchFamily="50" charset="-128"/>
                <a:ea typeface="HGPｺﾞｼｯｸM" pitchFamily="50" charset="-128"/>
              </a:rPr>
              <a:t>のタイムを記録し</a:t>
            </a:r>
            <a:r>
              <a:rPr lang="en-US" altLang="ja-JP" sz="2000" b="1" dirty="0" smtClean="0">
                <a:latin typeface="HGPｺﾞｼｯｸM" pitchFamily="50" charset="-128"/>
                <a:ea typeface="HGPｺﾞｼｯｸM" pitchFamily="50" charset="-128"/>
              </a:rPr>
              <a:t>5</a:t>
            </a:r>
            <a:r>
              <a:rPr lang="ja-JP" altLang="en-US" sz="2000" b="1" dirty="0" smtClean="0">
                <a:latin typeface="HGPｺﾞｼｯｸM" pitchFamily="50" charset="-128"/>
                <a:ea typeface="HGPｺﾞｼｯｸM" pitchFamily="50" charset="-128"/>
              </a:rPr>
              <a:t>位</a:t>
            </a:r>
            <a:endParaRPr lang="en-US" altLang="ja-JP" sz="2000" b="1" dirty="0">
              <a:latin typeface="HGPｺﾞｼｯｸM" pitchFamily="50" charset="-128"/>
              <a:ea typeface="HGPｺﾞｼｯｸM" pitchFamily="50" charset="-128"/>
            </a:endParaRPr>
          </a:p>
        </p:txBody>
      </p:sp>
      <p:pic>
        <p:nvPicPr>
          <p:cNvPr id="9218" name="Picture 2" descr="D:\大学\東海大学\ライトパワー\2011\WSC\プレゼンてーしょん\写真\resized\AUS_09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274643"/>
            <a:ext cx="5040560" cy="337717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大学\東海大学\ライトパワー\2011\WSC\プレゼンてーしょん\写真\resized\DSC079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3528" y="1274644"/>
            <a:ext cx="3469341" cy="337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874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085082" y="260648"/>
            <a:ext cx="2954656" cy="923330"/>
          </a:xfrm>
          <a:prstGeom prst="rect">
            <a:avLst/>
          </a:prstGeom>
          <a:noFill/>
        </p:spPr>
        <p:txBody>
          <a:bodyPr wrap="none">
            <a:spAutoFit/>
          </a:bodyPr>
          <a:lstStyle/>
          <a:p>
            <a:pPr algn="ctr" fontAlgn="auto">
              <a:spcBef>
                <a:spcPts val="0"/>
              </a:spcBef>
              <a:spcAft>
                <a:spcPts val="0"/>
              </a:spcAft>
              <a:defRPr/>
            </a:pPr>
            <a:r>
              <a:rPr lang="ja-JP" alt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rPr>
              <a:t>予選結果</a:t>
            </a:r>
            <a:endPar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PｺﾞｼｯｸM" pitchFamily="50" charset="-128"/>
              <a:ea typeface="HGPｺﾞｼｯｸM"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634501711"/>
              </p:ext>
            </p:extLst>
          </p:nvPr>
        </p:nvGraphicFramePr>
        <p:xfrm>
          <a:off x="107504" y="1287571"/>
          <a:ext cx="8964488" cy="4790237"/>
        </p:xfrm>
        <a:graphic>
          <a:graphicData uri="http://schemas.openxmlformats.org/drawingml/2006/table">
            <a:tbl>
              <a:tblPr firstRow="1" bandRow="1">
                <a:tableStyleId>{5C22544A-7EE6-4342-B048-85BDC9FD1C3A}</a:tableStyleId>
              </a:tblPr>
              <a:tblGrid>
                <a:gridCol w="576064"/>
                <a:gridCol w="1800200"/>
                <a:gridCol w="648072"/>
                <a:gridCol w="3528392"/>
                <a:gridCol w="1368152"/>
                <a:gridCol w="1043608"/>
              </a:tblGrid>
              <a:tr h="591840">
                <a:tc>
                  <a:txBody>
                    <a:bodyPr/>
                    <a:lstStyle/>
                    <a:p>
                      <a:pPr algn="ctr"/>
                      <a:r>
                        <a:rPr kumimoji="1" lang="en-US" altLang="ja-JP" sz="1800" b="0" baseline="0" dirty="0" smtClean="0">
                          <a:solidFill>
                            <a:schemeClr val="tx1"/>
                          </a:solidFill>
                        </a:rPr>
                        <a:t>Pos.</a:t>
                      </a:r>
                      <a:endParaRPr kumimoji="1" lang="ja-JP" alt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0" dirty="0" smtClean="0">
                          <a:solidFill>
                            <a:schemeClr val="tx1"/>
                          </a:solidFill>
                        </a:rPr>
                        <a:t>Car</a:t>
                      </a:r>
                      <a:r>
                        <a:rPr kumimoji="1" lang="en-US" altLang="ja-JP" sz="1800" b="0" baseline="0" dirty="0" smtClean="0">
                          <a:solidFill>
                            <a:schemeClr val="tx1"/>
                          </a:solidFill>
                        </a:rPr>
                        <a:t> Name</a:t>
                      </a:r>
                      <a:endParaRPr kumimoji="1" lang="ja-JP" alt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0" dirty="0" smtClean="0">
                          <a:solidFill>
                            <a:schemeClr val="tx1"/>
                          </a:solidFill>
                        </a:rPr>
                        <a:t>Car No</a:t>
                      </a:r>
                      <a:endParaRPr kumimoji="1" lang="ja-JP" alt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0" dirty="0" smtClean="0">
                          <a:solidFill>
                            <a:schemeClr val="tx1"/>
                          </a:solidFill>
                        </a:rPr>
                        <a:t>Team Name</a:t>
                      </a:r>
                      <a:endParaRPr kumimoji="1" lang="ja-JP" alt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0" dirty="0" smtClean="0">
                          <a:solidFill>
                            <a:schemeClr val="tx1"/>
                          </a:solidFill>
                        </a:rPr>
                        <a:t>Country</a:t>
                      </a:r>
                      <a:endParaRPr kumimoji="1" lang="ja-JP" alt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0" dirty="0" smtClean="0">
                          <a:solidFill>
                            <a:schemeClr val="tx1"/>
                          </a:solidFill>
                        </a:rPr>
                        <a:t>Lap Time </a:t>
                      </a:r>
                    </a:p>
                    <a:p>
                      <a:pPr algn="ctr"/>
                      <a:r>
                        <a:rPr kumimoji="1" lang="en-US" altLang="ja-JP" sz="1800" b="0" dirty="0" smtClean="0">
                          <a:solidFill>
                            <a:schemeClr val="tx1"/>
                          </a:solidFill>
                        </a:rPr>
                        <a:t>mm-</a:t>
                      </a:r>
                      <a:r>
                        <a:rPr kumimoji="1" lang="en-US" altLang="ja-JP" sz="1800" b="0" dirty="0" err="1" smtClean="0">
                          <a:solidFill>
                            <a:schemeClr val="tx1"/>
                          </a:solidFill>
                        </a:rPr>
                        <a:t>ss</a:t>
                      </a:r>
                      <a:endParaRPr kumimoji="1" lang="ja-JP" alt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3237">
                <a:tc>
                  <a:txBody>
                    <a:bodyPr/>
                    <a:lstStyle/>
                    <a:p>
                      <a:pPr algn="ctr"/>
                      <a:r>
                        <a:rPr kumimoji="1" lang="en-US" altLang="ja-JP" sz="1800" dirty="0" smtClean="0"/>
                        <a:t>1</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21Connect</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21</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Solar Team </a:t>
                      </a:r>
                      <a:r>
                        <a:rPr kumimoji="1" lang="en-US" altLang="ja-JP" sz="1800" dirty="0" err="1" smtClean="0"/>
                        <a:t>Twente</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Netherlands</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02:02.2</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1800" dirty="0" smtClean="0"/>
                        <a:t>2</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Nuna6</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3</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err="1" smtClean="0"/>
                        <a:t>Nuon</a:t>
                      </a:r>
                      <a:r>
                        <a:rPr kumimoji="1" lang="en-US" altLang="ja-JP" sz="1800" dirty="0" smtClean="0"/>
                        <a:t> Solar Team</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Netherlands</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02:02.5</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1800" dirty="0" smtClean="0"/>
                        <a:t>3</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err="1" smtClean="0"/>
                        <a:t>Qantum</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2</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University</a:t>
                      </a:r>
                      <a:r>
                        <a:rPr kumimoji="1" lang="en-US" altLang="ja-JP" sz="1800" baseline="0" dirty="0" smtClean="0"/>
                        <a:t> of Michigan</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USA</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02:03.0</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1800" dirty="0" smtClean="0"/>
                        <a:t>4</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err="1" smtClean="0">
                          <a:latin typeface="+mn-lt"/>
                        </a:rPr>
                        <a:t>Sunswift</a:t>
                      </a:r>
                      <a:r>
                        <a:rPr kumimoji="1" lang="en-US" altLang="ja-JP" sz="1800" dirty="0" smtClean="0">
                          <a:latin typeface="+mn-lt"/>
                        </a:rPr>
                        <a:t> IV</a:t>
                      </a:r>
                      <a:endParaRPr kumimoji="1" lang="ja-JP" alt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74</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err="1" smtClean="0"/>
                        <a:t>Sunswift</a:t>
                      </a:r>
                      <a:r>
                        <a:rPr kumimoji="1" lang="en-US" altLang="ja-JP" sz="1800" dirty="0" smtClean="0"/>
                        <a:t> UNSW Solar Team</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Australia</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02:04.3</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1800" dirty="0" smtClean="0"/>
                        <a:t>5</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800" dirty="0" smtClean="0"/>
                        <a:t>Tokai Challenger</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800" dirty="0" smtClean="0"/>
                        <a:t>1</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800" dirty="0" smtClean="0"/>
                        <a:t>Tokai University</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800" dirty="0" smtClean="0"/>
                        <a:t>Japan</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800" dirty="0" smtClean="0"/>
                        <a:t>02:07.7</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11395">
                <a:tc>
                  <a:txBody>
                    <a:bodyPr/>
                    <a:lstStyle/>
                    <a:p>
                      <a:pPr algn="ctr"/>
                      <a:r>
                        <a:rPr kumimoji="1" lang="en-US" altLang="ja-JP" sz="1800" dirty="0" smtClean="0"/>
                        <a:t>6</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err="1" smtClean="0"/>
                        <a:t>Umicar</a:t>
                      </a:r>
                      <a:r>
                        <a:rPr kumimoji="1" lang="en-US" altLang="ja-JP" sz="1800" dirty="0" smtClean="0"/>
                        <a:t> Imagine</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8</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err="1" smtClean="0"/>
                        <a:t>Umicore</a:t>
                      </a:r>
                      <a:r>
                        <a:rPr kumimoji="1" lang="en-US" altLang="ja-JP" sz="1800" dirty="0" smtClean="0"/>
                        <a:t> Solar Team</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Belgium</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02:09.8</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1800" dirty="0" smtClean="0"/>
                        <a:t>7</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err="1" smtClean="0"/>
                        <a:t>Xenith</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16</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Stanford Solar Car Project</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USA</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02:11.1</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1800" dirty="0" smtClean="0"/>
                        <a:t>8</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err="1" smtClean="0">
                          <a:latin typeface="+mn-lt"/>
                        </a:rPr>
                        <a:t>Ashiya</a:t>
                      </a:r>
                      <a:r>
                        <a:rPr kumimoji="1" lang="en-US" altLang="ja-JP" sz="1800" dirty="0" smtClean="0">
                          <a:latin typeface="+mn-lt"/>
                        </a:rPr>
                        <a:t> Sky</a:t>
                      </a:r>
                      <a:r>
                        <a:rPr kumimoji="1" lang="en-US" altLang="ja-JP" sz="1800" baseline="0" dirty="0" smtClean="0">
                          <a:latin typeface="+mn-lt"/>
                        </a:rPr>
                        <a:t> Ace V</a:t>
                      </a:r>
                      <a:endParaRPr kumimoji="1" lang="ja-JP" alt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81</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err="1" smtClean="0"/>
                        <a:t>Ashi</a:t>
                      </a:r>
                      <a:r>
                        <a:rPr kumimoji="1" lang="en-US" altLang="ja-JP" sz="1800" baseline="0" dirty="0" err="1" smtClean="0"/>
                        <a:t>ya</a:t>
                      </a:r>
                      <a:r>
                        <a:rPr kumimoji="1" lang="en-US" altLang="ja-JP" sz="1800" baseline="0" dirty="0" smtClean="0"/>
                        <a:t> University</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Japan</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02:11.2</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395">
                <a:tc>
                  <a:txBody>
                    <a:bodyPr/>
                    <a:lstStyle/>
                    <a:p>
                      <a:pPr algn="ctr"/>
                      <a:r>
                        <a:rPr kumimoji="1" lang="en-US" altLang="ja-JP" sz="1800" dirty="0" smtClean="0"/>
                        <a:t>9</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BO GT</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11</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err="1" smtClean="0"/>
                        <a:t>Hochshule</a:t>
                      </a:r>
                      <a:r>
                        <a:rPr kumimoji="1" lang="en-US" altLang="ja-JP" sz="1800" dirty="0" smtClean="0"/>
                        <a:t> Bochum Solar Car Team</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Germany</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02:12.8</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lgn="ctr"/>
                      <a:r>
                        <a:rPr kumimoji="1" lang="en-US" altLang="ja-JP" sz="1800" dirty="0" smtClean="0"/>
                        <a:t>10</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err="1" smtClean="0"/>
                        <a:t>Schulich</a:t>
                      </a:r>
                      <a:r>
                        <a:rPr kumimoji="1" lang="en-US" altLang="ja-JP" sz="1800" dirty="0" smtClean="0"/>
                        <a:t> Axiom</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65</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University of Calgary</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Canada</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smtClean="0"/>
                        <a:t>02:13.1</a:t>
                      </a:r>
                      <a:endParaRPr kumimoji="1" lang="ja-JP"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テキスト ボックス 8"/>
          <p:cNvSpPr txBox="1"/>
          <p:nvPr/>
        </p:nvSpPr>
        <p:spPr>
          <a:xfrm>
            <a:off x="109742" y="6135408"/>
            <a:ext cx="4017959" cy="369332"/>
          </a:xfrm>
          <a:prstGeom prst="rect">
            <a:avLst/>
          </a:prstGeom>
          <a:noFill/>
        </p:spPr>
        <p:txBody>
          <a:bodyPr wrap="none" rtlCol="0">
            <a:spAutoFit/>
          </a:bodyPr>
          <a:lstStyle/>
          <a:p>
            <a:r>
              <a:rPr kumimoji="1" lang="en-US" altLang="ja-JP" dirty="0" smtClean="0"/>
              <a:t>※</a:t>
            </a:r>
            <a:r>
              <a:rPr kumimoji="1" lang="ja-JP" altLang="en-US" dirty="0" smtClean="0"/>
              <a:t>　</a:t>
            </a:r>
            <a:r>
              <a:rPr kumimoji="1" lang="en-US" altLang="ja-JP" dirty="0" smtClean="0"/>
              <a:t>Team OKINAWA</a:t>
            </a:r>
            <a:r>
              <a:rPr kumimoji="1" lang="ja-JP" altLang="en-US" dirty="0" smtClean="0"/>
              <a:t>は</a:t>
            </a:r>
            <a:r>
              <a:rPr kumimoji="1" lang="en-US" altLang="ja-JP" dirty="0" smtClean="0"/>
              <a:t>03</a:t>
            </a:r>
            <a:r>
              <a:rPr kumimoji="1" lang="ja-JP" altLang="en-US" dirty="0" smtClean="0"/>
              <a:t>：</a:t>
            </a:r>
            <a:r>
              <a:rPr kumimoji="1" lang="en-US" altLang="ja-JP" dirty="0" smtClean="0"/>
              <a:t>07.5</a:t>
            </a:r>
            <a:r>
              <a:rPr kumimoji="1" lang="ja-JP" altLang="en-US" dirty="0" smtClean="0"/>
              <a:t>で</a:t>
            </a:r>
            <a:r>
              <a:rPr kumimoji="1" lang="en-US" altLang="ja-JP" dirty="0" smtClean="0"/>
              <a:t>29</a:t>
            </a:r>
            <a:r>
              <a:rPr kumimoji="1" lang="ja-JP" altLang="en-US" dirty="0" smtClean="0"/>
              <a:t>位</a:t>
            </a:r>
            <a:endParaRPr kumimoji="1" lang="ja-JP" altLang="en-US" dirty="0"/>
          </a:p>
        </p:txBody>
      </p:sp>
    </p:spTree>
    <p:extLst>
      <p:ext uri="{BB962C8B-B14F-4D97-AF65-F5344CB8AC3E}">
        <p14:creationId xmlns:p14="http://schemas.microsoft.com/office/powerpoint/2010/main" val="4178837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91680" y="188640"/>
            <a:ext cx="8787066" cy="1569660"/>
          </a:xfrm>
          <a:prstGeom prst="rect">
            <a:avLst/>
          </a:prstGeom>
          <a:noFill/>
        </p:spPr>
        <p:txBody>
          <a:bodyPr wrap="square" rtlCol="0">
            <a:spAutoFit/>
          </a:bodyPr>
          <a:lstStyle/>
          <a:p>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オーストラリア　</a:t>
            </a:r>
            <a:r>
              <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Darwin-Newcastle Water</a:t>
            </a:r>
            <a:r>
              <a:rPr lang="ja-JP" alt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近郊</a:t>
            </a:r>
            <a:endParaRPr lang="en-US" altLang="ja-JP"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ja-JP" alt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レーススタート　Ｄａｙ </a:t>
            </a:r>
            <a:r>
              <a:rPr lang="en-US" altLang="ja-JP"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10/16</a:t>
            </a:r>
            <a:r>
              <a:rPr lang="ja-JP" alt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kumimoji="1"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kumimoji="1" lang="ja-JP" alt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コンテンツ プレースホルダ 11"/>
          <p:cNvSpPr txBox="1">
            <a:spLocks/>
          </p:cNvSpPr>
          <p:nvPr/>
        </p:nvSpPr>
        <p:spPr bwMode="auto">
          <a:xfrm>
            <a:off x="153412" y="4437112"/>
            <a:ext cx="8883084" cy="25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５番手から</a:t>
            </a:r>
            <a:r>
              <a:rPr lang="en-US" altLang="ja-JP" sz="2000" b="1" dirty="0" smtClean="0">
                <a:latin typeface="HGPｺﾞｼｯｸM" pitchFamily="50" charset="-128"/>
                <a:ea typeface="HGPｺﾞｼｯｸM" pitchFamily="50" charset="-128"/>
              </a:rPr>
              <a:t>Darwin</a:t>
            </a:r>
            <a:r>
              <a:rPr lang="ja-JP" altLang="en-US" sz="2000" b="1" dirty="0" smtClean="0">
                <a:latin typeface="HGPｺﾞｼｯｸM" pitchFamily="50" charset="-128"/>
                <a:ea typeface="HGPｺﾞｼｯｸM" pitchFamily="50" charset="-128"/>
              </a:rPr>
              <a:t>をスタート。市内の信号のタイミングなどに恵まれで一気に</a:t>
            </a:r>
            <a:r>
              <a:rPr lang="ja-JP" altLang="en-US" sz="2000" b="1" dirty="0">
                <a:latin typeface="HGPｺﾞｼｯｸM" pitchFamily="50" charset="-128"/>
                <a:ea typeface="HGPｺﾞｼｯｸM" pitchFamily="50" charset="-128"/>
              </a:rPr>
              <a:t>浮上</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その後、Ｎｕｏｎ </a:t>
            </a:r>
            <a:r>
              <a:rPr lang="en-US" altLang="ja-JP" sz="2000" b="1" dirty="0" smtClean="0">
                <a:latin typeface="HGPｺﾞｼｯｸM" pitchFamily="50" charset="-128"/>
                <a:ea typeface="HGPｺﾞｼｯｸM" pitchFamily="50" charset="-128"/>
              </a:rPr>
              <a:t>Solar </a:t>
            </a:r>
            <a:r>
              <a:rPr lang="ja-JP" altLang="en-US" sz="2000" b="1" dirty="0" smtClean="0">
                <a:latin typeface="HGPｺﾞｼｯｸM" pitchFamily="50" charset="-128"/>
                <a:ea typeface="HGPｺﾞｼｯｸM" pitchFamily="50" charset="-128"/>
              </a:rPr>
              <a:t>Ｔ</a:t>
            </a:r>
            <a:r>
              <a:rPr lang="en-US" altLang="ja-JP" sz="2000" b="1" dirty="0" err="1" smtClean="0">
                <a:latin typeface="HGPｺﾞｼｯｸM" pitchFamily="50" charset="-128"/>
                <a:ea typeface="HGPｺﾞｼｯｸM" pitchFamily="50" charset="-128"/>
              </a:rPr>
              <a:t>eam</a:t>
            </a:r>
            <a:r>
              <a:rPr lang="ja-JP" altLang="en-US" sz="2000" b="1" dirty="0" smtClean="0">
                <a:latin typeface="HGPｺﾞｼｯｸM" pitchFamily="50" charset="-128"/>
                <a:ea typeface="HGPｺﾞｼｯｸM" pitchFamily="50" charset="-128"/>
              </a:rPr>
              <a:t>とＭｉｃｈｉｇａｎ </a:t>
            </a:r>
            <a:r>
              <a:rPr lang="en-US" altLang="ja-JP" sz="2000" b="1" dirty="0" smtClean="0">
                <a:latin typeface="HGPｺﾞｼｯｸM" pitchFamily="50" charset="-128"/>
                <a:ea typeface="HGPｺﾞｼｯｸM" pitchFamily="50" charset="-128"/>
              </a:rPr>
              <a:t>Solar Car Team</a:t>
            </a:r>
            <a:r>
              <a:rPr lang="ja-JP" altLang="en-US" sz="2000" b="1" dirty="0" smtClean="0">
                <a:latin typeface="HGPｺﾞｼｯｸM" pitchFamily="50" charset="-128"/>
                <a:ea typeface="HGPｺﾞｼｯｸM" pitchFamily="50" charset="-128"/>
              </a:rPr>
              <a:t>に抜かれ一時３位に後退する。</a:t>
            </a:r>
            <a:r>
              <a:rPr lang="en-US" altLang="ja-JP" sz="2000" b="1" dirty="0" smtClean="0">
                <a:latin typeface="HGPｺﾞｼｯｸM" pitchFamily="50" charset="-128"/>
                <a:ea typeface="HGPｺﾞｼｯｸM" pitchFamily="50" charset="-128"/>
              </a:rPr>
              <a:t>95km/h</a:t>
            </a:r>
            <a:r>
              <a:rPr lang="ja-JP" altLang="en-US" sz="2000" b="1" dirty="0">
                <a:latin typeface="HGPｺﾞｼｯｸM" pitchFamily="50" charset="-128"/>
                <a:ea typeface="HGPｺﾞｼｯｸM" pitchFamily="50" charset="-128"/>
              </a:rPr>
              <a:t>の巡航速度</a:t>
            </a:r>
            <a:r>
              <a:rPr lang="ja-JP" altLang="en-US" sz="2000" b="1" dirty="0" smtClean="0">
                <a:latin typeface="HGPｺﾞｼｯｸM" pitchFamily="50" charset="-128"/>
                <a:ea typeface="HGPｺﾞｼｯｸM" pitchFamily="50" charset="-128"/>
              </a:rPr>
              <a:t>で抜き返し、コントロールポイント・</a:t>
            </a:r>
            <a:r>
              <a:rPr lang="en-US" altLang="ja-JP" sz="2000" b="1" dirty="0" smtClean="0">
                <a:latin typeface="HGPｺﾞｼｯｸM" pitchFamily="50" charset="-128"/>
                <a:ea typeface="HGPｺﾞｼｯｸM" pitchFamily="50" charset="-128"/>
              </a:rPr>
              <a:t>Katherine</a:t>
            </a:r>
            <a:r>
              <a:rPr lang="ja-JP" altLang="en-US" sz="2000" b="1" dirty="0" smtClean="0">
                <a:latin typeface="HGPｺﾞｼｯｸM" pitchFamily="50" charset="-128"/>
                <a:ea typeface="HGPｺﾞｼｯｸM" pitchFamily="50" charset="-128"/>
              </a:rPr>
              <a:t>にトップで到着。</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a:latin typeface="HGPｺﾞｼｯｸM" pitchFamily="50" charset="-128"/>
                <a:ea typeface="HGPｺﾞｼｯｸM" pitchFamily="50" charset="-128"/>
              </a:rPr>
              <a:t>最後</a:t>
            </a:r>
            <a:r>
              <a:rPr lang="ja-JP" altLang="en-US" sz="2000" b="1" dirty="0" smtClean="0">
                <a:latin typeface="HGPｺﾞｼｯｸM" pitchFamily="50" charset="-128"/>
                <a:ea typeface="HGPｺﾞｼｯｸM" pitchFamily="50" charset="-128"/>
              </a:rPr>
              <a:t>にミシガン大学に抜かれこの日は２位でレース終了。ブッシュの影を避けるため、トラックのパワーゲートを活用し充電を行った</a:t>
            </a:r>
            <a:endParaRPr lang="en-US" altLang="ja-JP" sz="2000" b="1" dirty="0" smtClean="0">
              <a:latin typeface="HGPｺﾞｼｯｸM" pitchFamily="50" charset="-128"/>
              <a:ea typeface="HGPｺﾞｼｯｸM" pitchFamily="50" charset="-128"/>
            </a:endParaRPr>
          </a:p>
          <a:p>
            <a:pPr marL="268288" indent="-268288" eaLnBrk="1" hangingPunct="1">
              <a:spcBef>
                <a:spcPct val="20000"/>
              </a:spcBef>
            </a:pPr>
            <a:r>
              <a:rPr lang="ja-JP" alt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r>
              <a:rPr lang="ja-JP" altLang="en-US" sz="2000" b="1" dirty="0" smtClean="0">
                <a:latin typeface="HGPｺﾞｼｯｸM" pitchFamily="50" charset="-128"/>
                <a:ea typeface="HGPｺﾞｼｯｸM" pitchFamily="50" charset="-128"/>
              </a:rPr>
              <a:t>走行距離：</a:t>
            </a:r>
            <a:r>
              <a:rPr lang="en-US" altLang="ja-JP" sz="2000" b="1" dirty="0" smtClean="0">
                <a:latin typeface="HGPｺﾞｼｯｸM" pitchFamily="50" charset="-128"/>
                <a:ea typeface="HGPｺﾞｼｯｸM" pitchFamily="50" charset="-128"/>
              </a:rPr>
              <a:t>712km</a:t>
            </a:r>
            <a:endParaRPr lang="en-US" altLang="ja-JP" sz="2000" b="1" dirty="0">
              <a:latin typeface="HGPｺﾞｼｯｸM" pitchFamily="50" charset="-128"/>
              <a:ea typeface="HGPｺﾞｼｯｸM" pitchFamily="50" charset="-128"/>
            </a:endParaRPr>
          </a:p>
        </p:txBody>
      </p:sp>
      <p:pic>
        <p:nvPicPr>
          <p:cNvPr id="10242" name="Picture 2" descr="D:\大学\東海大学\ライトパワー\2011\WSC\プレゼンてーしょん\写真\111016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5496" y="1268760"/>
            <a:ext cx="4830443"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大学\東海大学\ライトパワー\2011\WSC\プレゼンてーしょん\写真\resized\resized\IMG_85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60032" y="1268761"/>
            <a:ext cx="4268625"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95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alibri"/>
        <a:ea typeface="HGPｺﾞｼｯｸM"/>
        <a:cs typeface=""/>
      </a:majorFont>
      <a:minorFont>
        <a:latin typeface="Calibri"/>
        <a:ea typeface="HGPｺﾞｼｯｸ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12476</TotalTime>
  <Words>2196</Words>
  <Application>Microsoft Office PowerPoint</Application>
  <PresentationFormat>画面に合わせる (4:3)</PresentationFormat>
  <Paragraphs>476</Paragraphs>
  <Slides>33</Slides>
  <Notes>19</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33</vt:i4>
      </vt:variant>
    </vt:vector>
  </HeadingPairs>
  <TitlesOfParts>
    <vt:vector size="35" baseType="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東海大学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prof</dc:creator>
  <cp:lastModifiedBy>Kimura</cp:lastModifiedBy>
  <cp:revision>1069</cp:revision>
  <cp:lastPrinted>2011-10-30T13:27:58Z</cp:lastPrinted>
  <dcterms:created xsi:type="dcterms:W3CDTF">2010-11-25T03:58:47Z</dcterms:created>
  <dcterms:modified xsi:type="dcterms:W3CDTF">2011-10-30T13:38:53Z</dcterms:modified>
</cp:coreProperties>
</file>